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62" r:id="rId2"/>
    <p:sldId id="563" r:id="rId3"/>
    <p:sldId id="564" r:id="rId4"/>
    <p:sldId id="575" r:id="rId5"/>
    <p:sldId id="565" r:id="rId6"/>
    <p:sldId id="574" r:id="rId7"/>
    <p:sldId id="566" r:id="rId8"/>
    <p:sldId id="567" r:id="rId9"/>
    <p:sldId id="568" r:id="rId10"/>
    <p:sldId id="570" r:id="rId11"/>
    <p:sldId id="571" r:id="rId12"/>
    <p:sldId id="573" r:id="rId13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CAF"/>
    <a:srgbClr val="A162D0"/>
    <a:srgbClr val="D1F4FF"/>
    <a:srgbClr val="FF3333"/>
    <a:srgbClr val="FDC200"/>
    <a:srgbClr val="535587"/>
    <a:srgbClr val="FF3F3F"/>
    <a:srgbClr val="CAF2FE"/>
    <a:srgbClr val="98E6FE"/>
    <a:srgbClr val="11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017" autoAdjust="0"/>
  </p:normalViewPr>
  <p:slideViewPr>
    <p:cSldViewPr>
      <p:cViewPr>
        <p:scale>
          <a:sx n="116" d="100"/>
          <a:sy n="116" d="100"/>
        </p:scale>
        <p:origin x="-1266" y="-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E468D8-E830-4D76-8D2E-9477127990CA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0CEEB4-DAC8-49B0-90D8-EAE19B9B8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2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909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753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077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710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81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704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704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3258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3258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74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755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484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4C5C-C936-49C2-98B3-E4A260EA88E6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F529-78E4-41CC-ABBD-F2C6DB6E9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06CF-1987-4C10-88CB-A9A17B35B12B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3795-2736-44A8-9332-B1248AB7E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6A04-BCFE-47C1-A3B9-A430ACCFC367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C157-F94B-45A0-B2AA-9D56D1918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2279-5F5D-4E98-839F-0491DE27B554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85D0-BA92-48E5-9F63-E0609E30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6D52-B943-4FB4-8E3F-4185E877F1D4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D1D5-27AA-4B0F-9BEA-BCD560DF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2B20-4643-4E63-B859-E83DEC4A5502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D5B0-2096-4630-AB55-E00651247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FAA9-06F4-483F-A086-B2D74BF4152E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1364-EF55-4515-94A6-411508CB6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AAB2-AC3B-45CC-9D1E-AF829386E977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E8C-4AD2-43A5-970F-8E4B20501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42A6-84B2-4337-8FE7-6CEAEFFB9632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8428-2065-4CAD-874B-B26AE8DC4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F333-E60E-4AD2-B19A-C3D4693208D8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8831-71DE-4DD4-BDAB-81DD70FD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1D9A-4091-4E28-8D66-E4ADB7B29D8C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B46-989F-4ED5-A27A-A0AED1B46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BD7591-B61E-4D23-BE85-357A17D7AB59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F8B02-A917-4FE7-B0D4-FB99FFA95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1530" r="4383"/>
          <a:stretch>
            <a:fillRect/>
          </a:stretch>
        </p:blipFill>
        <p:spPr bwMode="auto">
          <a:xfrm>
            <a:off x="0" y="0"/>
            <a:ext cx="684458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570" y="2243918"/>
            <a:ext cx="38814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yriad Pro" pitchFamily="34" charset="0"/>
              </a:rPr>
              <a:t>ЗДРАВООХРАНЕНИЕ УЛЬЯНОВСКОЙ ОБЛАСТИ</a:t>
            </a:r>
          </a:p>
          <a:p>
            <a:pPr algn="ctr"/>
            <a:endParaRPr lang="ru-RU" sz="1200" b="1" dirty="0" smtClean="0">
              <a:latin typeface="Myriad Pro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yriad Pro" pitchFamily="34" charset="0"/>
              </a:rPr>
              <a:t>НАЦИОНАЛЬНЫЕ ПРОЕКТЫ</a:t>
            </a:r>
          </a:p>
        </p:txBody>
      </p:sp>
      <p:pic>
        <p:nvPicPr>
          <p:cNvPr id="13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/>
          <a:stretch/>
        </p:blipFill>
        <p:spPr>
          <a:xfrm>
            <a:off x="0" y="0"/>
            <a:ext cx="6524636" cy="5744720"/>
          </a:xfrm>
          <a:prstGeom prst="rect">
            <a:avLst/>
          </a:prstGeom>
        </p:spPr>
      </p:pic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198" y="1220916"/>
            <a:ext cx="34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СМЕРТНОСТЬ ДЕТЕЙ </a:t>
            </a:r>
          </a:p>
          <a:p>
            <a:r>
              <a:rPr lang="ru-RU" sz="2000" b="1" dirty="0" smtClean="0">
                <a:latin typeface="Myriad Pro" pitchFamily="34" charset="0"/>
              </a:rPr>
              <a:t>В ВОЗРАСТЕ ОТ 0 ДО 17 ЛЕТ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67446" y="2949912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yriad Pro" pitchFamily="34" charset="0"/>
                <a:ea typeface="Roboto" panose="02000000000000000000" pitchFamily="2" charset="0"/>
              </a:rPr>
              <a:t>СНИЗИЛАСЬ </a:t>
            </a:r>
          </a:p>
          <a:p>
            <a:r>
              <a:rPr lang="ru-RU" sz="2000" b="1" dirty="0" smtClean="0">
                <a:latin typeface="Myriad Pro" pitchFamily="34" charset="0"/>
                <a:ea typeface="Roboto" panose="02000000000000000000" pitchFamily="2" charset="0"/>
              </a:rPr>
              <a:t>НА</a:t>
            </a:r>
            <a:r>
              <a:rPr lang="ru-RU" sz="3200" b="1" dirty="0" smtClean="0">
                <a:latin typeface="Myriad Pro" pitchFamily="34" charset="0"/>
                <a:ea typeface="Roboto" panose="02000000000000000000" pitchFamily="2" charset="0"/>
              </a:rPr>
              <a:t> </a:t>
            </a:r>
            <a:r>
              <a:rPr lang="ru-RU" sz="4000" b="1" dirty="0" smtClean="0">
                <a:latin typeface="Myriad Pro" pitchFamily="34" charset="0"/>
                <a:ea typeface="Roboto" panose="02000000000000000000" pitchFamily="2" charset="0"/>
              </a:rPr>
              <a:t>8,8</a:t>
            </a:r>
            <a:r>
              <a:rPr lang="ru-RU" sz="3200" b="1" dirty="0" smtClean="0">
                <a:latin typeface="Myriad Pro" pitchFamily="34" charset="0"/>
                <a:ea typeface="Roboto" panose="02000000000000000000" pitchFamily="2" charset="0"/>
              </a:rPr>
              <a:t>%</a:t>
            </a:r>
            <a:r>
              <a:rPr lang="ru-RU" sz="1600" b="1" dirty="0" smtClean="0">
                <a:latin typeface="Myriad Pro" pitchFamily="34" charset="0"/>
                <a:ea typeface="Roboto" panose="02000000000000000000" pitchFamily="2" charset="0"/>
              </a:rPr>
              <a:t> </a:t>
            </a:r>
            <a:r>
              <a:rPr lang="ru-RU" sz="2000" dirty="0" smtClean="0">
                <a:latin typeface="Myriad Pro" pitchFamily="34" charset="0"/>
                <a:ea typeface="Roboto" panose="02000000000000000000" pitchFamily="2" charset="0"/>
              </a:rPr>
              <a:t>ПО СРАВНЕНИЮ </a:t>
            </a:r>
          </a:p>
          <a:p>
            <a:r>
              <a:rPr lang="ru-RU" sz="2000" dirty="0" smtClean="0">
                <a:latin typeface="Myriad Pro" pitchFamily="34" charset="0"/>
                <a:ea typeface="Roboto" panose="02000000000000000000" pitchFamily="2" charset="0"/>
              </a:rPr>
              <a:t>С 2019 ГОДОМ</a:t>
            </a:r>
            <a:endParaRPr lang="ru-RU" sz="1050" dirty="0" smtClean="0">
              <a:latin typeface="Myriad Pro" pitchFamily="34" charset="0"/>
            </a:endParaRPr>
          </a:p>
        </p:txBody>
      </p:sp>
      <p:pic>
        <p:nvPicPr>
          <p:cNvPr id="17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07916" y="220486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ЗА</a:t>
            </a:r>
            <a:r>
              <a:rPr lang="ru-RU" sz="2800" b="1" dirty="0" smtClean="0">
                <a:latin typeface="Myriad Pro" pitchFamily="34" charset="0"/>
              </a:rPr>
              <a:t> </a:t>
            </a:r>
            <a:r>
              <a:rPr lang="ru-RU" sz="3200" b="1" dirty="0" smtClean="0">
                <a:latin typeface="Myriad Pro" pitchFamily="34" charset="0"/>
              </a:rPr>
              <a:t>2020</a:t>
            </a:r>
            <a:r>
              <a:rPr lang="ru-RU" sz="1600" b="1" dirty="0" smtClean="0">
                <a:latin typeface="Myriad Pro" pitchFamily="34" charset="0"/>
              </a:rPr>
              <a:t> </a:t>
            </a:r>
            <a:r>
              <a:rPr lang="ru-RU" sz="2000" b="1" dirty="0" smtClean="0">
                <a:latin typeface="Myriad Pro" pitchFamily="34" charset="0"/>
              </a:rPr>
              <a:t>ГОД</a:t>
            </a:r>
            <a:endParaRPr lang="ru-RU" sz="2800" b="1" dirty="0" smtClean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9779"/>
          <a:stretch>
            <a:fillRect/>
          </a:stretch>
        </p:blipFill>
        <p:spPr>
          <a:xfrm>
            <a:off x="0" y="0"/>
            <a:ext cx="7024702" cy="5358261"/>
          </a:xfrm>
          <a:prstGeom prst="rect">
            <a:avLst/>
          </a:prstGeom>
        </p:spPr>
      </p:pic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198" y="1220916"/>
            <a:ext cx="34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СМЕРТНОСТЬ </a:t>
            </a:r>
          </a:p>
          <a:p>
            <a:r>
              <a:rPr lang="ru-RU" sz="2000" b="1" dirty="0" smtClean="0">
                <a:latin typeface="Myriad Pro" pitchFamily="34" charset="0"/>
              </a:rPr>
              <a:t>ОТ НОВООБРАЗОВАНИЙ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67446" y="209435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ЗА</a:t>
            </a:r>
            <a:r>
              <a:rPr lang="ru-RU" sz="2800" b="1" dirty="0" smtClean="0">
                <a:latin typeface="Myriad Pro" pitchFamily="34" charset="0"/>
              </a:rPr>
              <a:t> </a:t>
            </a:r>
            <a:r>
              <a:rPr lang="ru-RU" sz="3200" b="1" dirty="0" smtClean="0">
                <a:latin typeface="Myriad Pro" pitchFamily="34" charset="0"/>
              </a:rPr>
              <a:t>2020</a:t>
            </a:r>
            <a:r>
              <a:rPr lang="ru-RU" sz="1600" b="1" dirty="0" smtClean="0">
                <a:latin typeface="Myriad Pro" pitchFamily="34" charset="0"/>
              </a:rPr>
              <a:t> </a:t>
            </a:r>
            <a:r>
              <a:rPr lang="ru-RU" sz="2000" b="1" dirty="0" smtClean="0">
                <a:latin typeface="Myriad Pro" pitchFamily="34" charset="0"/>
              </a:rPr>
              <a:t>ГОД</a:t>
            </a:r>
            <a:endParaRPr lang="ru-RU" sz="2800" b="1" dirty="0" smtClean="0">
              <a:latin typeface="Myriad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0778" y="2897649"/>
            <a:ext cx="3502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  <a:ea typeface="Roboto" panose="02000000000000000000" pitchFamily="2" charset="0"/>
              </a:rPr>
              <a:t>СНИЗИЛАСЬ НА</a:t>
            </a:r>
            <a:r>
              <a:rPr lang="ru-RU" sz="3200" b="1" dirty="0" smtClean="0">
                <a:latin typeface="Myriad Pro" pitchFamily="34" charset="0"/>
                <a:ea typeface="Roboto" panose="02000000000000000000" pitchFamily="2" charset="0"/>
              </a:rPr>
              <a:t> </a:t>
            </a:r>
            <a:r>
              <a:rPr lang="ru-RU" sz="4000" b="1" dirty="0" smtClean="0">
                <a:latin typeface="Myriad Pro" pitchFamily="34" charset="0"/>
                <a:ea typeface="Roboto" panose="02000000000000000000" pitchFamily="2" charset="0"/>
              </a:rPr>
              <a:t>2,1</a:t>
            </a:r>
            <a:r>
              <a:rPr lang="ru-RU" sz="3200" b="1" dirty="0" smtClean="0">
                <a:latin typeface="Myriad Pro" pitchFamily="34" charset="0"/>
                <a:ea typeface="Roboto" panose="02000000000000000000" pitchFamily="2" charset="0"/>
              </a:rPr>
              <a:t>%</a:t>
            </a:r>
            <a:endParaRPr lang="ru-RU" sz="2000" b="1" dirty="0" smtClean="0">
              <a:latin typeface="Myriad Pro" pitchFamily="34" charset="0"/>
              <a:ea typeface="Roboto" panose="02000000000000000000" pitchFamily="2" charset="0"/>
            </a:endParaRPr>
          </a:p>
          <a:p>
            <a:r>
              <a:rPr lang="ru-RU" sz="2000" dirty="0" smtClean="0">
                <a:latin typeface="Myriad Pro" pitchFamily="34" charset="0"/>
                <a:ea typeface="Roboto" panose="02000000000000000000" pitchFamily="2" charset="0"/>
              </a:rPr>
              <a:t>ПО СРАВНЕНИЮ </a:t>
            </a:r>
          </a:p>
          <a:p>
            <a:r>
              <a:rPr lang="ru-RU" sz="2000" dirty="0" smtClean="0">
                <a:latin typeface="Myriad Pro" pitchFamily="34" charset="0"/>
                <a:ea typeface="Roboto" panose="02000000000000000000" pitchFamily="2" charset="0"/>
              </a:rPr>
              <a:t>С 2019 ГОДОМ</a:t>
            </a:r>
            <a:endParaRPr lang="ru-RU" sz="1050" dirty="0" smtClean="0">
              <a:latin typeface="Myriad Pro" pitchFamily="34" charset="0"/>
            </a:endParaRPr>
          </a:p>
        </p:txBody>
      </p:sp>
      <p:pic>
        <p:nvPicPr>
          <p:cNvPr id="17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23750" r="12313"/>
          <a:stretch/>
        </p:blipFill>
        <p:spPr>
          <a:xfrm>
            <a:off x="0" y="0"/>
            <a:ext cx="7167578" cy="5357826"/>
          </a:xfrm>
          <a:prstGeom prst="rect">
            <a:avLst/>
          </a:prstGeom>
        </p:spPr>
      </p:pic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198" y="1220916"/>
            <a:ext cx="34528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Myriad Pro" pitchFamily="34" charset="0"/>
              </a:rPr>
              <a:t>ОБЩАЯ ЗАБОЛЕВАЕМОСТЬ</a:t>
            </a:r>
          </a:p>
          <a:p>
            <a:r>
              <a:rPr lang="ru-RU" sz="1900" b="1" dirty="0" smtClean="0">
                <a:latin typeface="Myriad Pro" pitchFamily="34" charset="0"/>
              </a:rPr>
              <a:t>БОЛЕЗНЯМИ СИСТЕМЫ КРОВООБРАЩЕНИЯ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67446" y="2412177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ЗА</a:t>
            </a:r>
            <a:r>
              <a:rPr lang="ru-RU" sz="2800" b="1" dirty="0" smtClean="0">
                <a:latin typeface="Myriad Pro" pitchFamily="34" charset="0"/>
              </a:rPr>
              <a:t> </a:t>
            </a:r>
            <a:r>
              <a:rPr lang="ru-RU" sz="3200" b="1" dirty="0" smtClean="0">
                <a:latin typeface="Myriad Pro" pitchFamily="34" charset="0"/>
              </a:rPr>
              <a:t>2020</a:t>
            </a:r>
            <a:r>
              <a:rPr lang="ru-RU" sz="1600" b="1" dirty="0" smtClean="0">
                <a:latin typeface="Myriad Pro" pitchFamily="34" charset="0"/>
              </a:rPr>
              <a:t> </a:t>
            </a:r>
            <a:r>
              <a:rPr lang="ru-RU" sz="2000" b="1" dirty="0" smtClean="0">
                <a:latin typeface="Myriad Pro" pitchFamily="34" charset="0"/>
              </a:rPr>
              <a:t>ГОД</a:t>
            </a:r>
            <a:endParaRPr lang="ru-RU" sz="2800" b="1" dirty="0" smtClean="0">
              <a:latin typeface="Myriad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7446" y="289764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  <a:ea typeface="Roboto" panose="02000000000000000000" pitchFamily="2" charset="0"/>
              </a:rPr>
              <a:t>СНИЗИЛАСЬ НА </a:t>
            </a:r>
            <a:r>
              <a:rPr lang="ru-RU" sz="4000" b="1" dirty="0" smtClean="0">
                <a:latin typeface="Myriad Pro" pitchFamily="34" charset="0"/>
                <a:ea typeface="Roboto" panose="02000000000000000000" pitchFamily="2" charset="0"/>
              </a:rPr>
              <a:t>9,6</a:t>
            </a:r>
            <a:r>
              <a:rPr lang="ru-RU" sz="3200" b="1" dirty="0" smtClean="0">
                <a:latin typeface="Myriad Pro" pitchFamily="34" charset="0"/>
                <a:ea typeface="Roboto" panose="02000000000000000000" pitchFamily="2" charset="0"/>
              </a:rPr>
              <a:t>%</a:t>
            </a:r>
            <a:endParaRPr lang="ru-RU" sz="2000" b="1" dirty="0" smtClean="0">
              <a:latin typeface="Myriad Pro" pitchFamily="34" charset="0"/>
              <a:ea typeface="Roboto" panose="02000000000000000000" pitchFamily="2" charset="0"/>
            </a:endParaRPr>
          </a:p>
          <a:p>
            <a:r>
              <a:rPr lang="ru-RU" sz="2000" dirty="0" smtClean="0">
                <a:latin typeface="Myriad Pro" pitchFamily="34" charset="0"/>
                <a:ea typeface="Roboto" panose="02000000000000000000" pitchFamily="2" charset="0"/>
              </a:rPr>
              <a:t>ПО СРАВНЕНИЮ </a:t>
            </a:r>
          </a:p>
          <a:p>
            <a:r>
              <a:rPr lang="ru-RU" sz="2000" dirty="0" smtClean="0">
                <a:latin typeface="Myriad Pro" pitchFamily="34" charset="0"/>
                <a:ea typeface="Roboto" panose="02000000000000000000" pitchFamily="2" charset="0"/>
              </a:rPr>
              <a:t>С 2019 ГОДОМ</a:t>
            </a:r>
            <a:endParaRPr lang="ru-RU" sz="1050" dirty="0" smtClean="0">
              <a:latin typeface="Myriad Pro" pitchFamily="34" charset="0"/>
            </a:endParaRPr>
          </a:p>
        </p:txBody>
      </p:sp>
      <p:pic>
        <p:nvPicPr>
          <p:cNvPr id="17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КЕТЫ\!!!_____СЛАЙДЫ_КАРТОЧКИ_____МАКЕТЫ\картинки\105678098557691842b03f30.60311447.jpg"/>
          <p:cNvPicPr>
            <a:picLocks noChangeAspect="1" noChangeArrowheads="1"/>
          </p:cNvPicPr>
          <p:nvPr/>
        </p:nvPicPr>
        <p:blipFill>
          <a:blip r:embed="rId3"/>
          <a:srcRect l="2251" r="16456" b="2532"/>
          <a:stretch>
            <a:fillRect/>
          </a:stretch>
        </p:blipFill>
        <p:spPr bwMode="auto">
          <a:xfrm>
            <a:off x="0" y="-243408"/>
            <a:ext cx="6881826" cy="550072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212975"/>
            <a:ext cx="5953132" cy="2102257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latin typeface="Myriad Pro" pitchFamily="34" charset="0"/>
              </a:rPr>
              <a:t>В 2020 году проведены ремонты и реализованы организационно-планировочные решения: 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в детских поликлинических отделениях  ГУЗ «Сенгилеевская РБ», ГУЗ «Инзенская РБ», ГУЗ «Новоспасская РБ, ГУЗ «Сурская РБ», ГУЗ «Барышская РБ», ГУЗ «Новоульяновская ГБ им. А.Ф. Альберт», ГУЗ «Ульяновская РБ», ГУЗ «Радищевская РБ»;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в КДЦ и онкологическом отделении ГУЗ «УОДКБ имени Ю.Ф. Горячева»;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в поликлинических отделениях №3 и №4 ГУЗ «ДГКБ г.Ульяновска»;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в поликлинических отделениях ГУЗ «Городская клиническая больница №1» (Перинатальный центр). </a:t>
            </a:r>
          </a:p>
          <a:p>
            <a:r>
              <a:rPr lang="ru-RU" sz="900" dirty="0" smtClean="0">
                <a:latin typeface="Myriad Pro" pitchFamily="34" charset="0"/>
              </a:rPr>
              <a:t>В 2020 году закуплено современное медицинское оборудование: 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аппараты УЗИ в ГУЗ «Инзенская РБ», ГУЗ «Новоспасская РБ», ГУЗ «Радищевская РБ», ГУЗ «Сенгилеевская РБ», </a:t>
            </a:r>
          </a:p>
          <a:p>
            <a:r>
              <a:rPr lang="ru-RU" sz="900" dirty="0" smtClean="0">
                <a:latin typeface="Myriad Pro" pitchFamily="34" charset="0"/>
              </a:rPr>
              <a:t>ГУЗ «Сурская РБ», ГУЗ «Ульяновская РБ».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рентгеновский диагностический комплекс в ГУЗ «</a:t>
            </a:r>
            <a:r>
              <a:rPr lang="ru-RU" sz="900" dirty="0" err="1" smtClean="0">
                <a:latin typeface="Myriad Pro" pitchFamily="34" charset="0"/>
              </a:rPr>
              <a:t>Новоульяновская</a:t>
            </a:r>
            <a:r>
              <a:rPr lang="ru-RU" sz="900" dirty="0" smtClean="0">
                <a:latin typeface="Myriad Pro" pitchFamily="34" charset="0"/>
              </a:rPr>
              <a:t> ГБ им. А.Ф. Альберт».</a:t>
            </a:r>
          </a:p>
          <a:p>
            <a:r>
              <a:rPr lang="ru-RU" sz="900" dirty="0" smtClean="0">
                <a:latin typeface="Myriad Pro" pitchFamily="34" charset="0"/>
              </a:rPr>
              <a:t>В </a:t>
            </a:r>
            <a:r>
              <a:rPr lang="ru-RU" sz="900" dirty="0">
                <a:latin typeface="Myriad Pro" pitchFamily="34" charset="0"/>
              </a:rPr>
              <a:t>ГУЗ «УОДКБ имени Ю.Ф. Горячева</a:t>
            </a:r>
            <a:r>
              <a:rPr lang="ru-RU" sz="900" dirty="0" smtClean="0">
                <a:latin typeface="Myriad Pro" pitchFamily="34" charset="0"/>
              </a:rPr>
              <a:t>»: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магнитно-резонансный томограф, система эндоскопической визуализации, 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latin typeface="Myriad Pro" pitchFamily="34" charset="0"/>
              </a:rPr>
              <a:t>анализатор гематологический</a:t>
            </a:r>
          </a:p>
        </p:txBody>
      </p:sp>
      <p:pic>
        <p:nvPicPr>
          <p:cNvPr id="22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6" y="-243408"/>
            <a:ext cx="4452934" cy="56726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96074" y="114947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ДЕТСКОЕ ЗДРАВООХРАНЕНИЕ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8884" y="225182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СНИЖЕНИЕ </a:t>
            </a:r>
            <a:r>
              <a:rPr lang="ru-RU" sz="1200" dirty="0" smtClean="0">
                <a:latin typeface="Myriad Pro" pitchFamily="34" charset="0"/>
              </a:rPr>
              <a:t>МЛАДЕНЧЕСКОЙ СМЕРТНОСТИ  </a:t>
            </a:r>
            <a:r>
              <a:rPr lang="ru-RU" b="1" dirty="0" smtClean="0">
                <a:latin typeface="Myriad Pro" pitchFamily="34" charset="0"/>
              </a:rPr>
              <a:t>НА </a:t>
            </a:r>
            <a:r>
              <a:rPr lang="ru-RU" b="1" dirty="0">
                <a:latin typeface="Myriad Pro" pitchFamily="34" charset="0"/>
              </a:rPr>
              <a:t>13,7</a:t>
            </a:r>
            <a:r>
              <a:rPr lang="ru-RU" b="1" dirty="0" smtClean="0">
                <a:latin typeface="Myriad Pro" pitchFamily="34" charset="0"/>
              </a:rPr>
              <a:t>%.</a:t>
            </a:r>
            <a:endParaRPr lang="ru-RU" dirty="0" smtClean="0">
              <a:latin typeface="Myriad Pro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8884" y="187487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yriad Pro" pitchFamily="34" charset="0"/>
              </a:rPr>
              <a:t>ЦЕЛЬ К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4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8623" y="2996952"/>
            <a:ext cx="3320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Myriad Pro" pitchFamily="34" charset="0"/>
              </a:rPr>
              <a:t>НА 2021 ГОД СОЗДАНЫ ОТДЕЛЕНИЯ ПРОФИЛАКТИЧЕСКОЙ ПОМОЩИ ДЕТЯМ </a:t>
            </a:r>
            <a:r>
              <a:rPr lang="ru-RU" sz="1300" b="1" dirty="0" smtClean="0">
                <a:latin typeface="Myriad Pro" pitchFamily="34" charset="0"/>
              </a:rPr>
              <a:t>в </a:t>
            </a:r>
            <a:r>
              <a:rPr lang="ru-RU" sz="1300" b="1" dirty="0">
                <a:latin typeface="Myriad Pro" pitchFamily="34" charset="0"/>
              </a:rPr>
              <a:t>95% </a:t>
            </a:r>
            <a:r>
              <a:rPr lang="ru-RU" sz="1300" dirty="0">
                <a:latin typeface="Myriad Pro" pitchFamily="34" charset="0"/>
              </a:rPr>
              <a:t>ДЕТСКИХ МЕДИЦИНСКИХ ОРГАНИЗАЦИЙ </a:t>
            </a:r>
            <a:endParaRPr lang="ru-RU" sz="130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5088" y="4063424"/>
            <a:ext cx="38508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yriad Pro" pitchFamily="34" charset="0"/>
              </a:rPr>
              <a:t> </a:t>
            </a:r>
            <a:r>
              <a:rPr lang="ru-RU" sz="1300" dirty="0" smtClean="0">
                <a:latin typeface="Myriad Pro" pitchFamily="34" charset="0"/>
              </a:rPr>
              <a:t>НА 2021 ГОД ОТРЕМОНТИРОВАНО И ОСНАЩЕНО СОВРЕМЕННЫМ МЕДИЦИНСКИМ ОБОРУДОВАНИЕМ </a:t>
            </a:r>
            <a:r>
              <a:rPr lang="ru-RU" sz="1300" b="1" dirty="0" smtClean="0">
                <a:latin typeface="Myriad Pro" pitchFamily="34" charset="0"/>
              </a:rPr>
              <a:t> 21 </a:t>
            </a:r>
            <a:r>
              <a:rPr lang="ru-RU" sz="1300" dirty="0" smtClean="0">
                <a:latin typeface="Myriad Pro" pitchFamily="34" charset="0"/>
              </a:rPr>
              <a:t>ДЕТСКОЕ ПОЛИКЛИНИЧЕСКОЕ  ОТДЕЛЕНИЕ</a:t>
            </a:r>
          </a:p>
        </p:txBody>
      </p:sp>
      <p:pic>
        <p:nvPicPr>
          <p:cNvPr id="19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КЕТЫ\!!!_____СЛАЙДЫ_КАРТОЧКИ_____МАКЕТЫ\картинки\ONCOR_sm14938.jpg"/>
          <p:cNvPicPr>
            <a:picLocks noChangeAspect="1" noChangeArrowheads="1"/>
          </p:cNvPicPr>
          <p:nvPr/>
        </p:nvPicPr>
        <p:blipFill>
          <a:blip r:embed="rId3"/>
          <a:srcRect l="2654" t="14423" b="9615"/>
          <a:stretch>
            <a:fillRect/>
          </a:stretch>
        </p:blipFill>
        <p:spPr bwMode="auto">
          <a:xfrm>
            <a:off x="0" y="0"/>
            <a:ext cx="7024702" cy="550070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3643314"/>
            <a:ext cx="5953132" cy="1500198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Myriad Pro" pitchFamily="34" charset="0"/>
              </a:rPr>
              <a:t> В 2020 году приобретено 34 единицы медицинского оборудования в две  медицинские организации, оказывающих помощь больным с онкологическими заболеваниями: </a:t>
            </a:r>
          </a:p>
          <a:p>
            <a:r>
              <a:rPr lang="ru-RU" sz="1100" dirty="0" smtClean="0">
                <a:latin typeface="Myriad Pro" pitchFamily="34" charset="0"/>
              </a:rPr>
              <a:t>ГУЗ «Областной клинический онкологический диспансер» и ГУЗ «Ульяновская областная детская клиническая больница имени политического и общественного деятеля </a:t>
            </a:r>
            <a:r>
              <a:rPr lang="ru-RU" sz="1100" dirty="0" err="1" smtClean="0">
                <a:latin typeface="Myriad Pro" pitchFamily="34" charset="0"/>
              </a:rPr>
              <a:t>Ю.Ф.Горячева</a:t>
            </a:r>
            <a:r>
              <a:rPr lang="ru-RU" sz="1100" dirty="0" smtClean="0">
                <a:latin typeface="Myriad Pro" pitchFamily="34" charset="0"/>
              </a:rPr>
              <a:t>».</a:t>
            </a:r>
          </a:p>
          <a:p>
            <a:r>
              <a:rPr lang="ru-RU" sz="1100" dirty="0" smtClean="0">
                <a:latin typeface="Myriad Pro" pitchFamily="34" charset="0"/>
              </a:rPr>
              <a:t>В том числе приобретены 3 дорогостоящие единицы «тяжелого» оборудования: </a:t>
            </a:r>
          </a:p>
          <a:p>
            <a:r>
              <a:rPr lang="ru-RU" sz="1100" dirty="0" smtClean="0">
                <a:latin typeface="Myriad Pro" pitchFamily="34" charset="0"/>
              </a:rPr>
              <a:t>маммограф, магнитно-резонансный томограф, ускорительный комплекс.</a:t>
            </a:r>
          </a:p>
          <a:p>
            <a:r>
              <a:rPr lang="ru-RU" sz="1100" dirty="0" smtClean="0">
                <a:latin typeface="Myriad Pro" pitchFamily="34" charset="0"/>
              </a:rPr>
              <a:t>Завершен ремонт в ГУЗ «Новоспасская РБ» в целях открытия в 2021 году центра </a:t>
            </a:r>
          </a:p>
          <a:p>
            <a:r>
              <a:rPr lang="ru-RU" sz="1100" dirty="0" smtClean="0">
                <a:latin typeface="Myriad Pro" pitchFamily="34" charset="0"/>
              </a:rPr>
              <a:t>амбулаторной онкологической помощи.</a:t>
            </a:r>
          </a:p>
        </p:txBody>
      </p:sp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6" y="0"/>
            <a:ext cx="4452934" cy="54292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7136" y="4005064"/>
            <a:ext cx="3238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ОТКРЫТИЕ </a:t>
            </a:r>
            <a:r>
              <a:rPr lang="ru-RU" sz="1400" b="1" dirty="0" smtClean="0">
                <a:latin typeface="Myriad Pro" pitchFamily="34" charset="0"/>
              </a:rPr>
              <a:t>8</a:t>
            </a:r>
            <a:r>
              <a:rPr lang="ru-RU" sz="1400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ЦЕНТРОВ</a:t>
            </a:r>
            <a:r>
              <a:rPr lang="ru-RU" sz="1400" dirty="0" smtClean="0">
                <a:latin typeface="Myriad Pro" pitchFamily="34" charset="0"/>
              </a:rPr>
              <a:t> </a:t>
            </a:r>
            <a:r>
              <a:rPr lang="ru-RU" sz="1200" dirty="0" smtClean="0">
                <a:latin typeface="Myriad Pro" pitchFamily="34" charset="0"/>
              </a:rPr>
              <a:t>АМБУЛАТОРНОЙ ОНКОЛОГИЧЕСКОЙ ПОМОЩИ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9008" y="4653136"/>
            <a:ext cx="323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</a:t>
            </a:r>
            <a:r>
              <a:rPr lang="ru-RU" sz="1400" b="1" dirty="0" smtClean="0">
                <a:latin typeface="Myriad Pro" pitchFamily="34" charset="0"/>
              </a:rPr>
              <a:t> </a:t>
            </a:r>
            <a:r>
              <a:rPr lang="ru-RU" sz="1300" dirty="0" smtClean="0">
                <a:latin typeface="Myriad Pro" pitchFamily="34" charset="0"/>
              </a:rPr>
              <a:t>ПРОВЕДЕНИЕ </a:t>
            </a:r>
            <a:r>
              <a:rPr lang="ru-RU" sz="1300" b="1" dirty="0" smtClean="0">
                <a:latin typeface="Myriad Pro" pitchFamily="34" charset="0"/>
              </a:rPr>
              <a:t>ДО 6 000 КУРСОВ ТЕРАПИИ </a:t>
            </a:r>
            <a:r>
              <a:rPr lang="ru-RU" sz="1300" dirty="0" smtClean="0">
                <a:latin typeface="Myriad Pro" pitchFamily="34" charset="0"/>
              </a:rPr>
              <a:t>ТАРГЕТНЫМИ ПРЕПАРАТАМИ В ГОД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6074" y="114947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ОНКОЛОГИЧЕСКИЕ ЗАБОЛЕВАНИЯ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8884" y="2211165"/>
            <a:ext cx="3286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СНИЖЕНИЕ </a:t>
            </a:r>
            <a:r>
              <a:rPr lang="ru-RU" sz="1300" dirty="0" smtClean="0">
                <a:latin typeface="Myriad Pro" pitchFamily="34" charset="0"/>
              </a:rPr>
              <a:t>СМЕРТНОСТИ ОТ НОВООБРАЗОВАНИЙ  </a:t>
            </a:r>
            <a:r>
              <a:rPr lang="ru-RU" sz="1300" b="1" dirty="0" smtClean="0">
                <a:latin typeface="Myriad Pro" pitchFamily="34" charset="0"/>
              </a:rPr>
              <a:t>НА </a:t>
            </a:r>
            <a:r>
              <a:rPr lang="ru-RU" sz="1300" b="1" dirty="0">
                <a:latin typeface="Myriad Pro" pitchFamily="34" charset="0"/>
              </a:rPr>
              <a:t>7,5</a:t>
            </a:r>
            <a:r>
              <a:rPr lang="ru-RU" sz="1300" b="1" dirty="0" smtClean="0">
                <a:latin typeface="Myriad Pro" pitchFamily="34" charset="0"/>
              </a:rPr>
              <a:t>% </a:t>
            </a:r>
            <a:endParaRPr lang="ru-RU" sz="130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8884" y="187487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ЦЕЛИ К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4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884" y="2708920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ПЕРЕОСНАЩЕНИЕ ГУЗ «ОБЛАСТНОЙ КЛИНИЧЕСКИЙ ОНКОЛОГИЧЕСКИЙ ДИСПАНСЕР» И ГУЗ «УЛЬЯНОВСКАЯ ОБЛАСТНАЯ ДЕТСКАЯ КЛИНИЧЕСКАЯ БОЛЬНИЦА ИМ. ПОЛИТИЧЕСКОГО И ОБЩЕСТВЕННОГО ДЕЯТЕЛЯ Ю.Ф. ГОРЯЧЕВА» </a:t>
            </a:r>
          </a:p>
        </p:txBody>
      </p:sp>
      <p:pic>
        <p:nvPicPr>
          <p:cNvPr id="20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\Downloads\тяжоб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52359" cy="58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3857628"/>
            <a:ext cx="5953132" cy="1285884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Myriad Pro" pitchFamily="34" charset="0"/>
              </a:rPr>
              <a:t>В 2021 году продолжится переоснащение медицинским оборудованием </a:t>
            </a:r>
          </a:p>
          <a:p>
            <a:r>
              <a:rPr lang="ru-RU" sz="1200" dirty="0" smtClean="0">
                <a:latin typeface="Myriad Pro" pitchFamily="34" charset="0"/>
              </a:rPr>
              <a:t>ГУЗ «Областной клинический онкологический диспансер».</a:t>
            </a:r>
          </a:p>
          <a:p>
            <a:endParaRPr lang="ru-RU" sz="1200" dirty="0" smtClean="0">
              <a:latin typeface="Myriad Pro" pitchFamily="34" charset="0"/>
            </a:endParaRPr>
          </a:p>
          <a:p>
            <a:r>
              <a:rPr lang="ru-RU" sz="1200" dirty="0" smtClean="0">
                <a:latin typeface="Myriad Pro" pitchFamily="34" charset="0"/>
              </a:rPr>
              <a:t>Запланировано приобретение 5 единиц медицинского оборудования, в том числе будет приобретена одна единица тяжелого оборудования: </a:t>
            </a:r>
          </a:p>
          <a:p>
            <a:r>
              <a:rPr lang="ru-RU" sz="1200" dirty="0" smtClean="0">
                <a:latin typeface="Myriad Pro" pitchFamily="34" charset="0"/>
              </a:rPr>
              <a:t>компьютерный томограф с широкой апертурой </a:t>
            </a:r>
            <a:r>
              <a:rPr lang="ru-RU" sz="1200" dirty="0" err="1" smtClean="0">
                <a:latin typeface="Myriad Pro" pitchFamily="34" charset="0"/>
              </a:rPr>
              <a:t>гентри</a:t>
            </a:r>
            <a:r>
              <a:rPr lang="ru-RU" sz="1200" dirty="0" smtClean="0">
                <a:latin typeface="Myriad Pro" pitchFamily="34" charset="0"/>
              </a:rPr>
              <a:t>.</a:t>
            </a:r>
          </a:p>
        </p:txBody>
      </p:sp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6" y="0"/>
            <a:ext cx="4452934" cy="54292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395032" y="3789040"/>
            <a:ext cx="3238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</a:t>
            </a:r>
            <a:r>
              <a:rPr lang="ru-RU" sz="2400" b="1" dirty="0" smtClean="0">
                <a:latin typeface="Myriad Pro" pitchFamily="34" charset="0"/>
              </a:rPr>
              <a:t> </a:t>
            </a:r>
            <a:r>
              <a:rPr lang="ru-RU" sz="1200" dirty="0" smtClean="0">
                <a:latin typeface="Myriad Pro" pitchFamily="34" charset="0"/>
              </a:rPr>
              <a:t>ОТКРЫТИЕ </a:t>
            </a:r>
            <a:r>
              <a:rPr lang="ru-RU" sz="1400" b="1" dirty="0" smtClean="0">
                <a:latin typeface="Myriad Pro" pitchFamily="34" charset="0"/>
              </a:rPr>
              <a:t>8</a:t>
            </a:r>
            <a:r>
              <a:rPr lang="ru-RU" sz="1400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ЦЕНТРОВ</a:t>
            </a:r>
            <a:r>
              <a:rPr lang="ru-RU" sz="1400" dirty="0" smtClean="0">
                <a:latin typeface="Myriad Pro" pitchFamily="34" charset="0"/>
              </a:rPr>
              <a:t> </a:t>
            </a:r>
            <a:r>
              <a:rPr lang="ru-RU" sz="1200" dirty="0" smtClean="0">
                <a:latin typeface="Myriad Pro" pitchFamily="34" charset="0"/>
              </a:rPr>
              <a:t>АМБУЛАТОРНОЙ ОНКОЛОГИЧЕСКОЙ ПОМОЩИ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5032" y="4634552"/>
            <a:ext cx="32384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Myriad Pro" pitchFamily="34" charset="0"/>
              </a:rPr>
              <a:t>- ПРОВЕДЕНИЕ </a:t>
            </a:r>
            <a:r>
              <a:rPr lang="ru-RU" sz="1300" b="1" dirty="0" smtClean="0">
                <a:latin typeface="Myriad Pro" pitchFamily="34" charset="0"/>
              </a:rPr>
              <a:t>ДО 6 000 КУРСОВ ТЕРАПИИ </a:t>
            </a:r>
            <a:r>
              <a:rPr lang="ru-RU" sz="1300" dirty="0" smtClean="0">
                <a:latin typeface="Myriad Pro" pitchFamily="34" charset="0"/>
              </a:rPr>
              <a:t>ТАРГЕТНЫМИ ПРЕПАРАТАМИ В ГОД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6074" y="114947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ОНКОЛОГИЧЕСКИЕ ЗАБОЛЕВАНИЯ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19380" y="206084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- СНИЖЕНИЕ </a:t>
            </a:r>
            <a:r>
              <a:rPr lang="ru-RU" sz="1400" dirty="0" smtClean="0">
                <a:latin typeface="Myriad Pro" pitchFamily="34" charset="0"/>
              </a:rPr>
              <a:t>СМЕРТНОСТИ ОТ НОВООБРАЗОВАНИЙ  </a:t>
            </a:r>
            <a:r>
              <a:rPr lang="ru-RU" sz="1400" b="1" dirty="0" smtClean="0">
                <a:latin typeface="Myriad Pro" pitchFamily="34" charset="0"/>
              </a:rPr>
              <a:t>НА </a:t>
            </a:r>
            <a:r>
              <a:rPr lang="ru-RU" sz="1400" b="1" dirty="0">
                <a:latin typeface="Myriad Pro" pitchFamily="34" charset="0"/>
              </a:rPr>
              <a:t>7,5% </a:t>
            </a:r>
            <a:endParaRPr lang="ru-RU" sz="140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8884" y="170080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ЦЕЛИ К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4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9912" y="2564904"/>
            <a:ext cx="363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ПЕРЕОСНАЩЕНИЕ ГУЗ «ОБЛАСТНОЙ КЛИНИЧЕСКИЙ ОНКОЛОГИЧЕСКИЙ ДИСПАНСЕР» И ГУЗ «УЛЬЯНОВСКАЯ ОБЛАСТНАЯ ДЕТСКАЯ КЛИНИЧЕСКАЯ БОЛЬНИЦА ИМ. ПОЛИТИЧЕСКОГО И ОБЩЕСТВЕННОГО ДЕЯТЕЛЯ Ю.Ф. ГОРЯЧЕВА» </a:t>
            </a:r>
          </a:p>
        </p:txBody>
      </p:sp>
      <p:pic>
        <p:nvPicPr>
          <p:cNvPr id="20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9"/>
          <a:stretch>
            <a:fillRect/>
          </a:stretch>
        </p:blipFill>
        <p:spPr>
          <a:xfrm flipH="1">
            <a:off x="0" y="0"/>
            <a:ext cx="6667512" cy="59492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3786190"/>
            <a:ext cx="5953132" cy="1357322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Myriad Pro" pitchFamily="34" charset="0"/>
              </a:rPr>
              <a:t>В 2020 году в РСЦ УОКБ приобретено 2 единицы оборудования на сумму 148,18 млн. руб.:</a:t>
            </a:r>
          </a:p>
          <a:p>
            <a:r>
              <a:rPr lang="ru-RU" sz="1100" dirty="0" smtClean="0">
                <a:latin typeface="Myriad Pro" pitchFamily="34" charset="0"/>
              </a:rPr>
              <a:t> магнитно-резонансный томограф и ангиографический комплекс.</a:t>
            </a:r>
          </a:p>
          <a:p>
            <a:r>
              <a:rPr lang="ru-RU" sz="1100" dirty="0" smtClean="0">
                <a:latin typeface="Myriad Pro" pitchFamily="34" charset="0"/>
              </a:rPr>
              <a:t>В течение первого года диспансерного наблюдения в амбулаторных условиях обеспечены лекарственными препаратами на сумму более 108 млн. руб. пациенты </a:t>
            </a:r>
          </a:p>
          <a:p>
            <a:r>
              <a:rPr lang="ru-RU" sz="1100" dirty="0" smtClean="0">
                <a:latin typeface="Myriad Pro" pitchFamily="34" charset="0"/>
              </a:rPr>
              <a:t>с заболеваниями сердечно-сосудистой системы.</a:t>
            </a:r>
          </a:p>
          <a:p>
            <a:r>
              <a:rPr lang="ru-RU" sz="1100" dirty="0" smtClean="0">
                <a:latin typeface="Myriad Pro" pitchFamily="34" charset="0"/>
              </a:rPr>
              <a:t>Создано сосудистое отделение неврологического профиля на базе </a:t>
            </a:r>
          </a:p>
          <a:p>
            <a:r>
              <a:rPr lang="ru-RU" sz="1100" dirty="0" smtClean="0">
                <a:latin typeface="Myriad Pro" pitchFamily="34" charset="0"/>
              </a:rPr>
              <a:t>ГУЗ «Новоспасская РБ»</a:t>
            </a:r>
          </a:p>
        </p:txBody>
      </p:sp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6" y="0"/>
            <a:ext cx="4452934" cy="54292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89104" y="3862789"/>
            <a:ext cx="349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УВЕЛИЧЕНИЕ  ДОЛИ  ПРОВЕДЕННЫХ ТРОМБОЛИТИЧЕСКИХ ТЕРАПИЙ ПРИ ИШЕМИЧЕСКОМ ИНСУЛЬТЕ </a:t>
            </a:r>
            <a:r>
              <a:rPr lang="ru-RU" sz="1200" b="1" dirty="0">
                <a:latin typeface="Myriad Pro" pitchFamily="34" charset="0"/>
              </a:rPr>
              <a:t>В 3 </a:t>
            </a:r>
            <a:r>
              <a:rPr lang="ru-RU" sz="1200" b="1" dirty="0" smtClean="0">
                <a:latin typeface="Myriad Pro" pitchFamily="34" charset="0"/>
              </a:rPr>
              <a:t>РАЗА</a:t>
            </a:r>
            <a:endParaRPr lang="ru-RU" sz="1200" dirty="0" smtClean="0">
              <a:latin typeface="Myriad Pro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420" y="1142984"/>
            <a:ext cx="330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СЕРДЕЧНО-СОСУДИСТЫЕ ЗАБОЛЕВАНИЯ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5364" y="2443535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 </a:t>
            </a:r>
            <a:r>
              <a:rPr lang="ru-RU" sz="1400" b="1" dirty="0" smtClean="0">
                <a:latin typeface="Myriad Pro" pitchFamily="34" charset="0"/>
              </a:rPr>
              <a:t>СНИЖЕНИЕ </a:t>
            </a:r>
            <a:r>
              <a:rPr lang="ru-RU" sz="1200" dirty="0" smtClean="0">
                <a:latin typeface="Myriad Pro" pitchFamily="34" charset="0"/>
              </a:rPr>
              <a:t>СМЕРТНОСТИ ОТ СЕРДЕЧНО-СОСУДИСТЫХ ЗАБОЛЕВАНИЙ  </a:t>
            </a:r>
            <a:r>
              <a:rPr lang="ru-RU" sz="1600" b="1" dirty="0" smtClean="0">
                <a:latin typeface="Myriad Pro" pitchFamily="34" charset="0"/>
              </a:rPr>
              <a:t>НА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b="1" dirty="0">
                <a:latin typeface="Myriad Pro" pitchFamily="34" charset="0"/>
              </a:rPr>
              <a:t>19,2</a:t>
            </a:r>
            <a:r>
              <a:rPr lang="ru-RU" sz="1100" b="1" dirty="0">
                <a:latin typeface="Myriad Pro" pitchFamily="34" charset="0"/>
              </a:rPr>
              <a:t>% </a:t>
            </a:r>
            <a:endParaRPr lang="ru-RU" sz="120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8884" y="2031231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ЦЕЛИ К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4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3120" y="3214717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Myriad Pro" pitchFamily="34" charset="0"/>
              </a:rPr>
              <a:t>- ПЕРЕОСНАЩЕНИЕ </a:t>
            </a:r>
            <a:r>
              <a:rPr lang="ru-RU" sz="1200" dirty="0" smtClean="0">
                <a:latin typeface="Myriad Pro" pitchFamily="34" charset="0"/>
              </a:rPr>
              <a:t>РЕГИОНАЛЬНОГО СОСУДИСТОГО ЦЕНТРА И ТРЕХ ПЕРВИЧНЫХ СОСУДИСТЫХ ОТДЕЛЕНИЙ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09560" y="4470211"/>
            <a:ext cx="356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УВЕЛИЧИТЬ КОЛИЧЕСТВО РЕНТГЕНЭНДОВАСКУЛЯРНЫХ ВМЕШАТЕЛЬСТВ В ЛЕЧЕБНЫХ ЦЕЛЯХ ПРИ ОКС </a:t>
            </a:r>
            <a:r>
              <a:rPr lang="ru-RU" sz="1200" b="1" dirty="0">
                <a:latin typeface="Myriad Pro" pitchFamily="34" charset="0"/>
              </a:rPr>
              <a:t>В 2 РАЗА </a:t>
            </a:r>
            <a:endParaRPr lang="ru-RU" sz="1200" dirty="0" smtClean="0">
              <a:latin typeface="Myriad Pro" pitchFamily="34" charset="0"/>
            </a:endParaRPr>
          </a:p>
        </p:txBody>
      </p:sp>
      <p:pic>
        <p:nvPicPr>
          <p:cNvPr id="32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ownloads\kompyuternaya-tomografiya-kt-zhelchnogo-puzyrya-osobennosti-provedeniya-procedury-pokazaniya-i-protivopokazaniya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8" y="1575"/>
            <a:ext cx="7976894" cy="53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47660" y="4071942"/>
            <a:ext cx="5953132" cy="1071570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200" dirty="0" smtClean="0">
                <a:latin typeface="Myriad Pro" pitchFamily="34" charset="0"/>
              </a:rPr>
              <a:t>В 2021 году запланировано переоснащение первичного сосудистого отделения </a:t>
            </a:r>
          </a:p>
          <a:p>
            <a:pPr marL="92075"/>
            <a:r>
              <a:rPr lang="ru-RU" sz="1200" dirty="0" smtClean="0">
                <a:latin typeface="Myriad Pro" pitchFamily="34" charset="0"/>
              </a:rPr>
              <a:t>ГУЗ «ЦГКБ г. Ульяновска».</a:t>
            </a:r>
          </a:p>
          <a:p>
            <a:pPr marL="92075"/>
            <a:r>
              <a:rPr lang="ru-RU" sz="1200" dirty="0" smtClean="0">
                <a:latin typeface="Myriad Pro" pitchFamily="34" charset="0"/>
              </a:rPr>
              <a:t>Будет закуплено 79 единиц оборудования, в том числе одна единица тяжелого оборудования (компьютерный рентгеновский томограф)</a:t>
            </a:r>
          </a:p>
        </p:txBody>
      </p:sp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6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pic>
        <p:nvPicPr>
          <p:cNvPr id="32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17096" y="3789040"/>
            <a:ext cx="38502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УВЕЛИЧЕНИЕ  ДОЛИ  ПРОВЕДЕННЫХ ТРОМБОЛИТИЧЕСКИХ ТЕРАПИЙ ПРИ ИШЕМИЧЕСКОМ ИНСУЛЬТЕ </a:t>
            </a:r>
            <a:r>
              <a:rPr lang="ru-RU" sz="1400" b="1" dirty="0">
                <a:latin typeface="Myriad Pro" pitchFamily="34" charset="0"/>
              </a:rPr>
              <a:t>В 3 РАЗА </a:t>
            </a:r>
            <a:endParaRPr lang="ru-RU" sz="1400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420" y="1142984"/>
            <a:ext cx="330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СЕРДЕЧНО-СОСУДИСТЫЕ ЗАБОЛЕВАНИЯ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3356" y="2474312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 </a:t>
            </a:r>
            <a:r>
              <a:rPr lang="ru-RU" sz="1400" b="1" dirty="0" smtClean="0">
                <a:latin typeface="Myriad Pro" pitchFamily="34" charset="0"/>
              </a:rPr>
              <a:t>СНИЖЕНИЕ </a:t>
            </a:r>
            <a:r>
              <a:rPr lang="ru-RU" sz="1200" dirty="0" smtClean="0">
                <a:latin typeface="Myriad Pro" pitchFamily="34" charset="0"/>
              </a:rPr>
              <a:t>СМЕРТНОСТИ ОТ СЕРДЕЧНО-СОСУДИСТЫХ ЗАБОЛЕВАНИЙ </a:t>
            </a:r>
            <a:r>
              <a:rPr lang="ru-RU" sz="1600" b="1" dirty="0">
                <a:latin typeface="Myriad Pro" pitchFamily="34" charset="0"/>
              </a:rPr>
              <a:t>НА 19,2% </a:t>
            </a:r>
            <a:endParaRPr lang="ru-RU" sz="1600" dirty="0" smtClean="0">
              <a:latin typeface="Myriad Pro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9380" y="206084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ЦЕЛИ К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4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3120" y="3140968"/>
            <a:ext cx="3429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 </a:t>
            </a:r>
            <a:r>
              <a:rPr lang="ru-RU" sz="1200" b="1" dirty="0">
                <a:latin typeface="Myriad Pro" pitchFamily="34" charset="0"/>
              </a:rPr>
              <a:t>ПЕРЕОСНАЩЕНИЕ </a:t>
            </a:r>
            <a:r>
              <a:rPr lang="ru-RU" sz="1200" dirty="0">
                <a:latin typeface="Myriad Pro" pitchFamily="34" charset="0"/>
              </a:rPr>
              <a:t>РЕГИОНАЛЬНОГО СОСУДИСТОГО ЦЕНТРА И ТРЕХ ПЕРВИЧНЫХ СОСУДИСТЫХ ОТДЕЛЕНИЙ</a:t>
            </a:r>
            <a:endParaRPr lang="ru-RU" sz="1200" dirty="0" smtClean="0">
              <a:latin typeface="Myriad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9262" y="4510861"/>
            <a:ext cx="38502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УВЕЛИЧИТЬ КОЛИЧЕСТВО РЕНТГЕНЭНДОВАСКУЛЯРНЫХ ВМЕШАТЕЛЬСТВ В ЛЕЧЕБНЫХ ЦЕЛЯХ ПРИ ОКС </a:t>
            </a:r>
            <a:r>
              <a:rPr lang="ru-RU" sz="1400" b="1" dirty="0">
                <a:latin typeface="Myriad Pro" pitchFamily="34" charset="0"/>
              </a:rPr>
              <a:t>В 2 РАЗА </a:t>
            </a:r>
            <a:endParaRPr lang="ru-RU" sz="1400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рачи фото\много врачей (2).png"/>
          <p:cNvPicPr>
            <a:picLocks noChangeAspect="1" noChangeArrowheads="1"/>
          </p:cNvPicPr>
          <p:nvPr/>
        </p:nvPicPr>
        <p:blipFill>
          <a:blip r:embed="rId3"/>
          <a:srcRect l="32422" r="18032"/>
          <a:stretch>
            <a:fillRect/>
          </a:stretch>
        </p:blipFill>
        <p:spPr bwMode="auto">
          <a:xfrm>
            <a:off x="-1" y="-1"/>
            <a:ext cx="7096141" cy="5569031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4071942"/>
            <a:ext cx="5953132" cy="1071570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yriad Pro" pitchFamily="34" charset="0"/>
              </a:rPr>
              <a:t>За время реализации нацпроекта «Здравоохранение» трудоустроено </a:t>
            </a:r>
          </a:p>
          <a:p>
            <a:r>
              <a:rPr lang="ru-RU" sz="1400" dirty="0" smtClean="0">
                <a:latin typeface="Myriad Pro" pitchFamily="34" charset="0"/>
              </a:rPr>
              <a:t>более 450 врачей и более 700 средних медицинских работников.</a:t>
            </a:r>
          </a:p>
          <a:p>
            <a:r>
              <a:rPr lang="ru-RU" sz="1400" dirty="0" smtClean="0">
                <a:latin typeface="Myriad Pro" pitchFamily="34" charset="0"/>
              </a:rPr>
              <a:t>В 2020 году 225 абитуриентов поступили по целевому набору </a:t>
            </a:r>
          </a:p>
          <a:p>
            <a:r>
              <a:rPr lang="ru-RU" sz="1400" dirty="0" smtClean="0">
                <a:latin typeface="Myriad Pro" pitchFamily="34" charset="0"/>
              </a:rPr>
              <a:t>на медицинский факультет в высшие учебные заведения</a:t>
            </a:r>
          </a:p>
        </p:txBody>
      </p:sp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198" y="1149478"/>
            <a:ext cx="3381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КВАЛИФИЦИРОВАННЫЕ КАДРЫ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1152" y="2115433"/>
            <a:ext cx="3667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</a:t>
            </a:r>
            <a:r>
              <a:rPr lang="ru-RU" sz="1400" dirty="0" smtClean="0">
                <a:latin typeface="Myriad Pro" pitchFamily="34" charset="0"/>
              </a:rPr>
              <a:t>ПРОВЕСТИ </a:t>
            </a:r>
            <a:r>
              <a:rPr lang="ru-RU" sz="1400" dirty="0" smtClean="0">
                <a:latin typeface="Myriad Pro" pitchFamily="34" charset="0"/>
              </a:rPr>
              <a:t>ПОВЫШЕНИЕ </a:t>
            </a:r>
            <a:r>
              <a:rPr lang="ru-RU" sz="1400" dirty="0" smtClean="0">
                <a:latin typeface="Myriad Pro" pitchFamily="34" charset="0"/>
              </a:rPr>
              <a:t>КВАЛИФИКАЦИИ   </a:t>
            </a:r>
            <a:r>
              <a:rPr lang="ru-RU" sz="1400" b="1" dirty="0" smtClean="0">
                <a:latin typeface="Myriad Pro" pitchFamily="34" charset="0"/>
              </a:rPr>
              <a:t>4 000 ВРАЧЕЙ  И</a:t>
            </a:r>
          </a:p>
          <a:p>
            <a:r>
              <a:rPr lang="ru-RU" sz="1400" b="1" dirty="0" smtClean="0">
                <a:latin typeface="Myriad Pro" pitchFamily="34" charset="0"/>
              </a:rPr>
              <a:t> 10 000 СРЕДНИХ МЕДИЦИНСКИХ РАБОТНИКОВ</a:t>
            </a:r>
            <a:endParaRPr lang="ru-RU" sz="140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7136" y="1743199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ЦЕЛИ К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4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5128" y="3793103"/>
            <a:ext cx="36671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- </a:t>
            </a:r>
            <a:r>
              <a:rPr lang="ru-RU" sz="1400" b="1" dirty="0" smtClean="0">
                <a:latin typeface="Myriad Pro" pitchFamily="34" charset="0"/>
              </a:rPr>
              <a:t>НА 2021 ГОД </a:t>
            </a:r>
            <a:r>
              <a:rPr lang="ru-RU" sz="1300" b="1" dirty="0" smtClean="0">
                <a:latin typeface="Myriad Pro" pitchFamily="34" charset="0"/>
              </a:rPr>
              <a:t>БОЛЕЕ </a:t>
            </a:r>
            <a:r>
              <a:rPr lang="ru-RU" sz="1300" b="1" dirty="0" smtClean="0">
                <a:latin typeface="Myriad Pro" pitchFamily="34" charset="0"/>
              </a:rPr>
              <a:t>20 000 МЕДИЦИНСКИХ СПЕЦИАЛИСТОВ </a:t>
            </a:r>
            <a:r>
              <a:rPr lang="ru-RU" sz="1300" dirty="0" smtClean="0">
                <a:latin typeface="Myriad Pro" pitchFamily="34" charset="0"/>
              </a:rPr>
              <a:t>ВОВЛЕЧЕНЫ В СИСТЕМУ НЕПРЕРЫВНОГО ОБРАЗОВАНИЯ, </a:t>
            </a:r>
          </a:p>
          <a:p>
            <a:r>
              <a:rPr lang="ru-RU" sz="1300" dirty="0" smtClean="0">
                <a:latin typeface="Myriad Pro" pitchFamily="34" charset="0"/>
              </a:rPr>
              <a:t>В Т.Ч. С ИСПОЛЬЗОВАНИЕМ ДИСТАНЦИОННЫХ ОБРАЗОВАТЕЛЬНЫХ ТЕХНОЛОГИЙ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3120" y="3050376"/>
            <a:ext cx="3667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yriad Pro" pitchFamily="34" charset="0"/>
              </a:rPr>
              <a:t>- </a:t>
            </a:r>
            <a:r>
              <a:rPr lang="ru-RU" sz="1400" dirty="0" smtClean="0">
                <a:latin typeface="Myriad Pro" pitchFamily="34" charset="0"/>
              </a:rPr>
              <a:t>ТРУДОУСТРОИТЬ   </a:t>
            </a:r>
            <a:r>
              <a:rPr lang="ru-RU" sz="1400" b="1" dirty="0" smtClean="0">
                <a:latin typeface="Myriad Pro" pitchFamily="34" charset="0"/>
              </a:rPr>
              <a:t>1 277 ВРАЧЕЙ   И   1 640 СРЕДНИХ МЕДИЦИНСКИХ РАБОТНИКОВ</a:t>
            </a:r>
            <a:endParaRPr lang="ru-RU" sz="1400" dirty="0" smtClean="0">
              <a:latin typeface="Myriad Pro" pitchFamily="34" charset="0"/>
            </a:endParaRPr>
          </a:p>
        </p:txBody>
      </p:sp>
      <p:pic>
        <p:nvPicPr>
          <p:cNvPr id="33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User\Downloads\пм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2" y="-315"/>
            <a:ext cx="6854446" cy="53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47660" y="3571876"/>
            <a:ext cx="5953132" cy="1571636"/>
          </a:xfrm>
          <a:prstGeom prst="rect">
            <a:avLst/>
          </a:prstGeom>
          <a:solidFill>
            <a:srgbClr val="616CA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200" dirty="0" smtClean="0">
                <a:latin typeface="Myriad Pro" pitchFamily="34" charset="0"/>
              </a:rPr>
              <a:t>В 2021 году начал функционировать 31 мобильный медицинский комплекс.</a:t>
            </a:r>
          </a:p>
          <a:p>
            <a:pPr marL="92075"/>
            <a:r>
              <a:rPr lang="ru-RU" sz="1200" dirty="0" smtClean="0">
                <a:latin typeface="Myriad Pro" pitchFamily="34" charset="0"/>
              </a:rPr>
              <a:t>По итогам первых месяцев 2021 года совершено 209 выездов, </a:t>
            </a:r>
          </a:p>
          <a:p>
            <a:pPr marL="92075"/>
            <a:r>
              <a:rPr lang="ru-RU" sz="1200" dirty="0" smtClean="0">
                <a:latin typeface="Myriad Pro" pitchFamily="34" charset="0"/>
              </a:rPr>
              <a:t>осмотрено 1417 человек.</a:t>
            </a:r>
          </a:p>
          <a:p>
            <a:pPr marL="92075"/>
            <a:endParaRPr lang="ru-RU" sz="1200" dirty="0" smtClean="0">
              <a:latin typeface="Myriad Pro" pitchFamily="34" charset="0"/>
            </a:endParaRPr>
          </a:p>
          <a:p>
            <a:pPr marL="92075"/>
            <a:r>
              <a:rPr lang="ru-RU" sz="1200" dirty="0" smtClean="0">
                <a:latin typeface="Myriad Pro" pitchFamily="34" charset="0"/>
              </a:rPr>
              <a:t>Приобретенные мобильные комплексы позволили увеличить доступность профессиональной медицинской помощи населению в отдаленных населенных пунктах Ульяновской области.</a:t>
            </a:r>
          </a:p>
        </p:txBody>
      </p:sp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24636" y="1149478"/>
            <a:ext cx="330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ПЕРВИЧНАЯ МЕДИЦИНСКАЯ ПОМОЩЬ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4436" y="4521314"/>
            <a:ext cx="366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НА 2021 ГОД </a:t>
            </a:r>
            <a:r>
              <a:rPr lang="ru-RU" sz="1300" dirty="0" smtClean="0">
                <a:latin typeface="Myriad Pro" pitchFamily="34" charset="0"/>
              </a:rPr>
              <a:t>ПОСТРОЕНЫ И ФУНКЦИОНИРУЮТ </a:t>
            </a:r>
            <a:r>
              <a:rPr lang="ru-RU" sz="1300" b="1" dirty="0" smtClean="0">
                <a:latin typeface="Myriad Pro" pitchFamily="34" charset="0"/>
              </a:rPr>
              <a:t>12 НОВЫХ ЗДАНИЙ ФАП </a:t>
            </a:r>
            <a:endParaRPr lang="ru-RU" sz="130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8884" y="200024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ЦЕЛИ  К 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000" b="1" dirty="0" smtClean="0">
                <a:latin typeface="Myriad Pro" pitchFamily="34" charset="0"/>
              </a:rPr>
              <a:t>2024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ГОДУ: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4436" y="3429000"/>
            <a:ext cx="3667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</a:t>
            </a:r>
            <a:r>
              <a:rPr lang="ru-RU" sz="1400" b="1" dirty="0" smtClean="0">
                <a:latin typeface="Myriad Pro" pitchFamily="34" charset="0"/>
              </a:rPr>
              <a:t> </a:t>
            </a:r>
            <a:r>
              <a:rPr lang="ru-RU" sz="1300" b="1" dirty="0" smtClean="0">
                <a:latin typeface="Myriad Pro" pitchFamily="34" charset="0"/>
              </a:rPr>
              <a:t>35 МЕДИЦИНСКИХ ОРГАНИЗАЦИЙ </a:t>
            </a:r>
            <a:r>
              <a:rPr lang="ru-RU" sz="1300" dirty="0" smtClean="0">
                <a:latin typeface="Myriad Pro" pitchFamily="34" charset="0"/>
              </a:rPr>
              <a:t>ПРИВЕСТИ </a:t>
            </a:r>
            <a:r>
              <a:rPr lang="ru-RU" sz="1300" dirty="0" smtClean="0">
                <a:latin typeface="Myriad Pro" pitchFamily="34" charset="0"/>
              </a:rPr>
              <a:t>К СТАНДАРТУ «НОВАЯ МОДЕЛЬ МЕДИЦИНСКОЙ ОРГАНИЗАЦИИ, ОКАЗЫВАЮЩАЯ ПЕРВИЧНУЮ МЕДИКО-САНИТАРНУЮ ПОМОЩЬ»</a:t>
            </a:r>
          </a:p>
        </p:txBody>
      </p:sp>
      <p:pic>
        <p:nvPicPr>
          <p:cNvPr id="19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215106" y="2348880"/>
            <a:ext cx="366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 </a:t>
            </a:r>
            <a:r>
              <a:rPr lang="ru-RU" sz="1300" dirty="0" smtClean="0">
                <a:latin typeface="Myriad Pro" pitchFamily="34" charset="0"/>
              </a:rPr>
              <a:t>ОРГАНИЗОВАТЬ ФУНКЦИОНИРОВАНИЕ </a:t>
            </a:r>
            <a:r>
              <a:rPr lang="ru-RU" sz="1300" b="1" dirty="0" smtClean="0">
                <a:latin typeface="Myriad Pro" pitchFamily="34" charset="0"/>
              </a:rPr>
              <a:t>31 </a:t>
            </a:r>
            <a:r>
              <a:rPr lang="ru-RU" sz="1300" b="1" dirty="0" smtClean="0">
                <a:latin typeface="Myriad Pro" pitchFamily="34" charset="0"/>
              </a:rPr>
              <a:t>МОБИЛЬНОГО МЕДИЦИНСКОГО КОМПЛЕКСА</a:t>
            </a:r>
            <a:endParaRPr lang="ru-RU" sz="1300" dirty="0" smtClean="0"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4436" y="2996952"/>
            <a:ext cx="366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- </a:t>
            </a:r>
            <a:r>
              <a:rPr lang="ru-RU" sz="1300" dirty="0" smtClean="0">
                <a:latin typeface="Myriad Pro" pitchFamily="34" charset="0"/>
              </a:rPr>
              <a:t>ОТКРЫТЬ  </a:t>
            </a:r>
            <a:r>
              <a:rPr lang="ru-RU" sz="1300" b="1" dirty="0" smtClean="0">
                <a:latin typeface="Myriad Pro" pitchFamily="34" charset="0"/>
              </a:rPr>
              <a:t>2 ОФИСА </a:t>
            </a:r>
            <a:r>
              <a:rPr lang="ru-RU" sz="1300" dirty="0" smtClean="0">
                <a:latin typeface="Myriad Pro" pitchFamily="34" charset="0"/>
              </a:rPr>
              <a:t>ПО ЗАЩИТЕ ПРАВ ЗАСТРАХОВАННЫХ ЛИЦ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КЕТЫ\!!!_____СЛАЙДЫ_КАРТОЧКИ_____МАКЕТЫ\КАРТОЧКИ по ПРОЕКТАМ\картинки\telemedicine.jpg"/>
          <p:cNvPicPr>
            <a:picLocks noChangeAspect="1" noChangeArrowheads="1"/>
          </p:cNvPicPr>
          <p:nvPr/>
        </p:nvPicPr>
        <p:blipFill>
          <a:blip r:embed="rId3"/>
          <a:srcRect l="6722" r="29750"/>
          <a:stretch>
            <a:fillRect/>
          </a:stretch>
        </p:blipFill>
        <p:spPr bwMode="auto">
          <a:xfrm>
            <a:off x="0" y="0"/>
            <a:ext cx="6667512" cy="5357826"/>
          </a:xfrm>
          <a:prstGeom prst="rect">
            <a:avLst/>
          </a:prstGeom>
          <a:noFill/>
        </p:spPr>
      </p:pic>
      <p:pic>
        <p:nvPicPr>
          <p:cNvPr id="23" name="Picture 2" descr="D:\Без имени-133.png"/>
          <p:cNvPicPr>
            <a:picLocks noChangeAspect="1" noChangeArrowheads="1"/>
          </p:cNvPicPr>
          <p:nvPr/>
        </p:nvPicPr>
        <p:blipFill>
          <a:blip r:embed="rId4"/>
          <a:srcRect l="58433" b="20833"/>
          <a:stretch>
            <a:fillRect/>
          </a:stretch>
        </p:blipFill>
        <p:spPr bwMode="auto">
          <a:xfrm>
            <a:off x="5453067" y="0"/>
            <a:ext cx="4452934" cy="542928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739082" y="1071546"/>
            <a:ext cx="2166918" cy="1588"/>
          </a:xfrm>
          <a:prstGeom prst="line">
            <a:avLst/>
          </a:prstGeom>
          <a:ln w="76200">
            <a:solidFill>
              <a:srgbClr val="616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D:\МАКЕТЫ\Логотипы, знаки, гербы итд\Герб и флаг УО\герб малень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074" y="142852"/>
            <a:ext cx="830570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739082" y="220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 pitchFamily="34" charset="0"/>
              </a:rPr>
              <a:t>УЛЬЯНОВСКАЯ ОБЛАСТЬ</a:t>
            </a:r>
            <a:endParaRPr lang="ru-RU" b="1" dirty="0"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24636" y="1314378"/>
            <a:ext cx="330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ЦИФРОВАЯ МЕДИЦИНА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5106" y="2132856"/>
            <a:ext cx="366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yriad Pro" pitchFamily="34" charset="0"/>
              </a:rPr>
              <a:t>СОЗДАН СИТУАЦИОННЫЙ ЦЕНТР</a:t>
            </a:r>
            <a:endParaRPr lang="ru-RU" sz="1050" dirty="0" smtClean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7372" y="170080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yriad Pro" pitchFamily="34" charset="0"/>
              </a:rPr>
              <a:t>НА 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2000" b="1" dirty="0" smtClean="0">
                <a:latin typeface="Myriad Pro" pitchFamily="34" charset="0"/>
              </a:rPr>
              <a:t>2021</a:t>
            </a:r>
            <a:r>
              <a:rPr lang="ru-RU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ГОД:</a:t>
            </a:r>
            <a:endParaRPr lang="ru-RU" sz="1200" b="1" dirty="0" smtClean="0">
              <a:latin typeface="Myriad Pr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7446" y="3429000"/>
            <a:ext cx="3667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418 </a:t>
            </a:r>
            <a:r>
              <a:rPr lang="ru-RU" sz="1400" b="1" dirty="0" smtClean="0">
                <a:latin typeface="Myriad Pro" pitchFamily="34" charset="0"/>
              </a:rPr>
              <a:t>ФАП </a:t>
            </a:r>
            <a:r>
              <a:rPr lang="ru-RU" sz="1400" dirty="0" smtClean="0">
                <a:latin typeface="Myriad Pro" pitchFamily="34" charset="0"/>
              </a:rPr>
              <a:t>ПОДКЛЮЧЕНО К СЕТИ INTERNET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91328" y="2452858"/>
            <a:ext cx="3667116" cy="83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100% </a:t>
            </a:r>
            <a:r>
              <a:rPr lang="ru-RU" sz="1400" b="1" dirty="0" smtClean="0">
                <a:latin typeface="Myriad Pro" pitchFamily="34" charset="0"/>
              </a:rPr>
              <a:t>РАБОЧИХ МЕСТ </a:t>
            </a:r>
            <a:r>
              <a:rPr lang="ru-RU" sz="1400" dirty="0" smtClean="0">
                <a:latin typeface="Myriad Pro" pitchFamily="34" charset="0"/>
              </a:rPr>
              <a:t>МЕДИЦИНСКИХ СПЕЦИАЛИСТОВ АВТОМАТИЗИРОВАНО </a:t>
            </a:r>
          </a:p>
          <a:p>
            <a:r>
              <a:rPr lang="ru-RU" sz="1400" dirty="0" smtClean="0">
                <a:latin typeface="Myriad Pro" pitchFamily="34" charset="0"/>
              </a:rPr>
              <a:t>(11 469 ШТУК)</a:t>
            </a:r>
            <a:endParaRPr lang="ru-RU" sz="1000" dirty="0" smtClean="0">
              <a:latin typeface="Myriad Pro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446" y="3967316"/>
            <a:ext cx="36671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yriad Pro" pitchFamily="34" charset="0"/>
              </a:rPr>
              <a:t>100% </a:t>
            </a:r>
            <a:r>
              <a:rPr lang="ru-RU" sz="1400" b="1" dirty="0" smtClean="0">
                <a:latin typeface="Myriad Pro" pitchFamily="34" charset="0"/>
              </a:rPr>
              <a:t>МЕДИЦИНСКИХ ОРГАНИЗАЦИЙ </a:t>
            </a:r>
            <a:r>
              <a:rPr lang="ru-RU" sz="1400" dirty="0" smtClean="0">
                <a:latin typeface="Myriad Pro" pitchFamily="34" charset="0"/>
              </a:rPr>
              <a:t>ИСПОЛЬЗУЮТ МЕДИЦИНСКИЕ ИНФОРМАЦИОННЫЕ СИСТЕМЫ, СООТВЕТСТВУЮЩИЕ ТРЕБОВАНИЯМ МИНЗДРАВА РФ</a:t>
            </a:r>
            <a:endParaRPr lang="ru-RU" sz="1000" dirty="0" smtClean="0">
              <a:latin typeface="Myriad Pro" pitchFamily="34" charset="0"/>
            </a:endParaRPr>
          </a:p>
        </p:txBody>
      </p:sp>
      <p:pic>
        <p:nvPicPr>
          <p:cNvPr id="17" name="Picture 2" descr="D:\Новая папка\Здравоохранение_ло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315233"/>
            <a:ext cx="9906000" cy="154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7724</TotalTime>
  <Words>954</Words>
  <Application>Microsoft Office PowerPoint</Application>
  <PresentationFormat>Лист A4 (210x297 мм)</PresentationFormat>
  <Paragraphs>123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2109</cp:revision>
  <cp:lastPrinted>2021-03-09T15:15:20Z</cp:lastPrinted>
  <dcterms:created xsi:type="dcterms:W3CDTF">2016-06-01T05:38:45Z</dcterms:created>
  <dcterms:modified xsi:type="dcterms:W3CDTF">2021-03-10T09:07:23Z</dcterms:modified>
</cp:coreProperties>
</file>