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65" r:id="rId3"/>
    <p:sldId id="266" r:id="rId4"/>
    <p:sldId id="267" r:id="rId5"/>
    <p:sldId id="269" r:id="rId6"/>
    <p:sldId id="270" r:id="rId7"/>
    <p:sldId id="268" r:id="rId8"/>
    <p:sldId id="271" r:id="rId9"/>
    <p:sldId id="272" r:id="rId10"/>
    <p:sldId id="273" r:id="rId11"/>
    <p:sldId id="274" r:id="rId12"/>
    <p:sldId id="276" r:id="rId13"/>
    <p:sldId id="277" r:id="rId14"/>
    <p:sldId id="278" r:id="rId15"/>
    <p:sldId id="279" r:id="rId16"/>
    <p:sldId id="280" r:id="rId17"/>
    <p:sldId id="275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422" autoAdjust="0"/>
  </p:normalViewPr>
  <p:slideViewPr>
    <p:cSldViewPr>
      <p:cViewPr>
        <p:scale>
          <a:sx n="88" d="100"/>
          <a:sy n="88" d="100"/>
        </p:scale>
        <p:origin x="-6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696AF-0F54-4A55-83F8-379BFA5C58E9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E0F78-3732-41D5-8337-841F1F814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75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Экологически чистая пища в мире практически отсутствует. Продукты питания загрязнены химическими канцерогенами – веществами, которые повышают вероятность возникновения рака.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растительной пище это остатки пестицидов и минеральных удобрений, в животной – антибиотики, стимуляторы роста; радионуклиды, микробиологические организмы. Окружающая среда также влияет на еду: полициклические углеводороды – выхлопы автомобилей, выбросы промышленных предприятий– с середины XX века всегда присутствуют у нас в тарелке.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Современное сельское хозяйство не может обойтись без минеральных удобрений. Нитраты, основа всех удобрений, сами по себе безопасны, но попадая в пищу и в организм, они превращаются в нитриты, происходит синтез канцерогенных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нитрозосоединений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Пестициды также неотъемлемая часть сельхозпроизводства – они используются для борьбы с нежелательной растительностью и насекомыми. К сожалению, эти вещества – высокотоксичные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высококанцерогенные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Продукты питания часто содержат тяжелые металлы, радиоактивные изотопы. Но их допустимое значение ограничивается санитарными нормами, в отличии от канцерогенов.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E0F78-3732-41D5-8337-841F1F81465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Витамин C</a:t>
            </a:r>
            <a:r>
              <a:rPr lang="ru-RU" dirty="0" smtClean="0"/>
              <a:t> содержится в разнообразных овощах и фруктах.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E0F78-3732-41D5-8337-841F1F81465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Витамин B9</a:t>
            </a:r>
            <a:r>
              <a:rPr lang="ru-RU" dirty="0" smtClean="0"/>
              <a:t> – </a:t>
            </a:r>
            <a:r>
              <a:rPr lang="ru-RU" dirty="0" err="1" smtClean="0"/>
              <a:t>фолиевая</a:t>
            </a:r>
            <a:r>
              <a:rPr lang="ru-RU" dirty="0" smtClean="0"/>
              <a:t> кислота – содержится в зеленой листовой пище.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E0F78-3732-41D5-8337-841F1F81465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минералов, которые делятся на макро и микроэлементы, антиканцерогенная активность доказана для калия, который содержится в овощах; кальция (молочные продукты, минеральные воды), магния (тоже минералка) и цинка (многие растительные продукты, в основном листовые овощи). Из микроэлементов наибольшее количество сведений об антиканцерогенной активности имеется для селена и йода. Основным, наиболее стабильным источником их являются морепродукты. Селен также содержится в зерновых продуктах, а чеснок – лидер по способности накапливать селен из почвы, если он в ней есть. Однако, большая часть территории России является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селенодефицитной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например, чеснок из Ленинградской области не содержит селена. В Китае во многих областях специально распыляют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селеносодержащие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соединения над посевами.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E0F78-3732-41D5-8337-841F1F81465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Пища содержит более 600 регулирующих веществ, некоторые из них активные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антиканцерогены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Наиболее известны пищевые волокна – полимерные соединения глюкозы и других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монокомпонентов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Пищевые волокна называют «кишечная щетка», ведь именно они выводят из организма канцерогены, которые поступают с пищей, и выбрасываются в кишечник нашим организмом, например, с желчными кислотами.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Больше всего пищевых волокон в отрубях злаковых культур. Вековая ошибка человечества – избавление от оболочки злаков, которая является источником пищевых волокон. (Кроме того, в ней содержатся витамины группы B, провитамины.) Также пищевые волокна содержат разнообразные овощи и фрукты. Это так называемые нерастворимые пищевые волокна. Норма их потребления – 20 г в день. В среднем по России фактическое потребление – 8 г в день.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Растворимые пищевые волокна гораздо более активны в снижении онкологического риска и вообще в своей биологической активности. Это очень дефицитные вещества, и их нам надо 2 грамма в сутки. Это, например,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альгинаты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водорослей, пектины, которые содержатся в косточковых фруктах, яблоках.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E0F78-3732-41D5-8337-841F1F81465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очень важный антиканцерогенный компонент пищи. Любой жир стимулирует развитие злокачественной опухоли: и насыщенные жиры, которые содержатся в животных продуктах, и омега-6 жирные кислоты, которые содержатся в большинстве растительных масел. Единственный вид жира, препятствующий развитию и рака, (и развитию атеросклероза) – это омега-3 жирные кислоты. Но они содержатся только в рыбе, морепродуктах и некоторых маслах, самое распространенное – льняное масло.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нашем питании должно быть 1-2 грамма в сутки омега-3 полиненасыщенных жирных кислот, для этого нужно съедать не менее 100 г жирной рыбы в день. Можно их получить с рыбьим жиром.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E0F78-3732-41D5-8337-841F1F81465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Относится к веществам, снижающим риск рака. Защищает наш геном от действия канцерогенов. Поэтому вся зеленая пища – сельдерей, укроп, салат и др. так полезна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E0F78-3732-41D5-8337-841F1F81465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Они находятся в оболочке растительной клетки и выполняют там роль холестерина в животном организме. Но попадая в животный организм с растительной пищей,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фитостерины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предупреждают рак и атеросклероз. Это вся растительная пища, но концентрированный источник это — орехи, семечки.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E0F78-3732-41D5-8337-841F1F81465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Будьте настолько худыми, насколько возможно в пределах нормального индекса массы тела. В детстве, подростковом возрасте и до возраста 21 год находитесь на нижнем пределе нормального индекса массы тела. Поддерживайте массу тела в пределах нормальных значений после 21 года. Во взрослой жизни избегайте набора веса.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E0F78-3732-41D5-8337-841F1F81465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Будьте физически активными. Физическая активность должна быть частью вашей ежедневной жизни. Соблюдайте умеренную физическую активность, эквивалентную 30 минутам быстрой ходьбы каждый день. Лучше занимайтесь фитнесом: ежедневно 60 минут умеренной физической активности или 30 минут энергичной физической активности. Ограничьте сидячий образ жизни.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E0F78-3732-41D5-8337-841F1F81465F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Ограничьте употребление продуктов и напитков, способствующих набору веса. Употребляйте высококалорийную пищу редко. Избегайте напитков, содержащих сахар.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Фастфуд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продукты быстрого питания не употребляйте.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E0F78-3732-41D5-8337-841F1F81465F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протяжении всей истории человечества люди ели много растительной пищи. Мясо не являлось основой питания. Человек стремился получить редкую и вкусную пищу – жирное и сладкое.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середины XX века благосостояние людей начало расти, люди получили свободный доступ к пище и стали этим злоупотреблять. Теперь сладкие, жирные, высококалорийные продукты преобладают в питании современного человека. Фрукты, овощи, растительная пища употребляется в значительно меньшем количестве.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 два главных нарушения называются «диета западного типа»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western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То есть это обычное питание городского жителя, который идет в магазин, покупает загрязненную, жирную, сладкую, животную пищу, которая ему кажется более вкусной.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Нужно формировать свое питание ближе к традиционному. У близких к нам генетически обезьян в дикой природе здоровое питание, много растительной пищи. И они очень редко болеют раком (как и мы раньше). Генетически приматы, как и человек, не имеют предрасположенности 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онкозаболеваниям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 отличие от, например, грызунов, у которых очень часто встречаются злокачественные опухоли.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вегетарианцев значительно снижена заболеваемость раком. Особенно благоприятно для здоровья полное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веганство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только растительная пища.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Веганы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живут на 10-15 лет дольше и имеют онкологическую заболеваемость в разы ниже. Существуют люди, которые становятся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веганами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ради того, чтобы дольше прожить, снизить риск заболеть раком.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E0F78-3732-41D5-8337-841F1F81465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Ешьте больше продуктов растительного происхождения. Употребляйте каждый день как минимум пять порций (минимум 400 г) разнообразных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некрахмальных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овощей и фруктов. Употребляйте с каждым приемом пищи цельные или относительно необработанные зерновые продукты и/или бобовые. Ограничьте потребление крахмалсодержащих корнеплодов и клубней.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E0F78-3732-41D5-8337-841F1F81465F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Ограничьте потребление красного мяса и избегайте мяса, подвергавшегося обработке. Люди, которые едят красное мясо, должны его потреблять менее 500 г в неделю, при этом вообще не употреблять или съедать минимум мяса, подвергавшегося обработке (колбаса, сосиски, ветчина, копченое мясо, мясные консервы).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E0F78-3732-41D5-8337-841F1F81465F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Ограничьте потребление алкогольных напитков. Для употребляющих алкогольные напитки ограничьте их потребление до 2 доз в день для мужчин и 1 дозы в день для женщин. Одна доза алкоголя – это или 25 г крепкого напитка, или 150 г вина, или 0,33 г пива.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E0F78-3732-41D5-8337-841F1F81465F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Ограничьте потребление соли; избегайте заплесневелых зерновых и бобовых продуктов. Избегайте соленых продуктов, консервированных солью продуктов. Сохраняйте продукты без использования соли. Ограничьте потребление полуфабрикатов и готовых промышленных блюд, чтобы гарантировать потребление соли меньше 6 г (2,4 г натрия) в день.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E0F78-3732-41D5-8337-841F1F81465F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 Стремитесь удовлетворить свои пищевые потребности с помощью полноценных и функциональных продуктов.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E0F78-3732-41D5-8337-841F1F81465F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Даже просто обработка высокой температурой мяса или рыбы повышает содержание канцерогенных веществ в них. При жарке в прожаренных частях продуктов образуется огромное количество канцерогенов. Особенно вредно копчение: коптильный дым содержит полициклические углеводороды,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нитрозосоединения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ряд других канцерогенных веществ. Пятьдесят грамм съеденной копченой колбасы эквивалентно выкуренной пачке сигарет. Трижды опасны шпроты: это копченая рыба, в жиру и подвергнутая термической обработке. Все это кулинарные канцерогены, вызывающие рак.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E0F78-3732-41D5-8337-841F1F81465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Рекомендуется готовить пищу в пароварках, тушить. Термическая обработка пищи в пароварке проходит при значительно меньшей температуре в сравнении со сковородкой – 100 градусов против 400. Обязательно в питании должна присутствовать сырая пища в виде, например, салатов.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Соль – консервант, и она повышает риск развития рака. Доказано: если человек будет питаться разнообразной пищей, ее можно дополнительно не подсаливать.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E0F78-3732-41D5-8337-841F1F81465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Пища имеет не только канцерогенный потенциал, но и антиканцерогенный. Некоторые продукты содержат вещества, которые препятствуют развитию онкологических заболеваний. В основном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антиканцерогены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содержатся в растительной пище и морепродуктах. Недостаток таких продуктов в рационе человека повышает риск развития рака.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Существует несколько десятков пищевых антиканцерогенных веществ.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E0F78-3732-41D5-8337-841F1F81465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E0F78-3732-41D5-8337-841F1F81465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Витамин А</a:t>
            </a:r>
            <a:r>
              <a:rPr lang="ru-RU" dirty="0" smtClean="0"/>
              <a:t> содержится только в животной пище – печени, мясе и морепродуктах (более благоприятный вариант). Также витамин А синтезируется из </a:t>
            </a:r>
            <a:r>
              <a:rPr lang="ru-RU" dirty="0" err="1" smtClean="0"/>
              <a:t>каротиноидов</a:t>
            </a:r>
            <a:r>
              <a:rPr lang="ru-RU" dirty="0" smtClean="0"/>
              <a:t>, которые содержатся в ярко окрашенных желтых, зеленых, желто-зеленых, оранжевых овощах и фруктах. Поэтому витамин А лучше употреблять в виде его предшественника — </a:t>
            </a:r>
            <a:r>
              <a:rPr lang="ru-RU" dirty="0" err="1" smtClean="0"/>
              <a:t>бета-каротина</a:t>
            </a:r>
            <a:r>
              <a:rPr lang="ru-RU" dirty="0" smtClean="0"/>
              <a:t> и других </a:t>
            </a:r>
            <a:r>
              <a:rPr lang="ru-RU" dirty="0" err="1" smtClean="0"/>
              <a:t>каротиноидов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E0F78-3732-41D5-8337-841F1F81465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Витамин Е</a:t>
            </a:r>
            <a:r>
              <a:rPr lang="ru-RU" dirty="0" smtClean="0"/>
              <a:t> содержится в морепродуктах, рыбьем жире. Его много и в растительных продуктах, таких, как семечки, орехи, неочищенные растительные масла.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E0F78-3732-41D5-8337-841F1F81465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Витамин D</a:t>
            </a:r>
            <a:r>
              <a:rPr lang="ru-RU" dirty="0" smtClean="0"/>
              <a:t> содержится в жирной рыбе и рыбьем жире. Ученые утверждают, что дефицит витамина D повышает риск рака целого ряда локализаций и, наоборот, его потребление снижает риск нескольких видов рака.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E0F78-3732-41D5-8337-841F1F81465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04664"/>
            <a:ext cx="6172200" cy="597025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4500" i="1" dirty="0" smtClean="0"/>
              <a:t>Что такое «противораковая тарелка»?</a:t>
            </a:r>
          </a:p>
          <a:p>
            <a:pPr algn="ctr"/>
            <a:endParaRPr lang="ru-RU" sz="4500" i="1" dirty="0" smtClean="0"/>
          </a:p>
          <a:p>
            <a:pPr algn="ctr"/>
            <a:r>
              <a:rPr lang="ru-RU" sz="4500" i="1" dirty="0" smtClean="0"/>
              <a:t>Как питание влияет на возникновение онкологических заболеваний</a:t>
            </a:r>
            <a:endParaRPr lang="ru-RU" sz="4500" dirty="0" smtClean="0"/>
          </a:p>
          <a:p>
            <a:pPr algn="ctr"/>
            <a:endParaRPr lang="ru-RU" sz="33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sz="2300" dirty="0" smtClean="0"/>
              <a:t>М.Г. </a:t>
            </a:r>
            <a:r>
              <a:rPr lang="ru-RU" sz="2300" dirty="0" err="1" smtClean="0"/>
              <a:t>Шарафутдинов</a:t>
            </a:r>
            <a:r>
              <a:rPr lang="ru-RU" sz="2300" dirty="0" smtClean="0"/>
              <a:t>, врач-онколог</a:t>
            </a:r>
            <a:endParaRPr lang="ru-RU" sz="2300" dirty="0"/>
          </a:p>
        </p:txBody>
      </p:sp>
      <p:pic>
        <p:nvPicPr>
          <p:cNvPr id="8195" name="Picture 3" descr="E:\лекция для 28.02\Ра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349843"/>
            <a:ext cx="3649587" cy="2311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Где содержатся </a:t>
            </a:r>
            <a:r>
              <a:rPr lang="ru-RU" b="1" dirty="0" err="1" smtClean="0"/>
              <a:t>антиканцерогены</a:t>
            </a:r>
            <a:r>
              <a:rPr lang="ru-RU" b="1" dirty="0" smtClean="0"/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Кафедра_онко\Desktop\Шарафутдинов\2019\ШП\для ШП 31.05\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" y="1600200"/>
            <a:ext cx="7310437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Витаминная атака против рака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ru-RU" sz="3200" dirty="0" smtClean="0"/>
              <a:t>Существует 12 витаминов, и для 5 из них доказана антиканцерогенная активность.</a:t>
            </a:r>
          </a:p>
          <a:p>
            <a:endParaRPr lang="ru-RU" sz="3200" dirty="0" smtClean="0"/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ru-RU" sz="3200" dirty="0" smtClean="0"/>
              <a:t>Ученые пока не научились производить синтетические витамины, идентичные натуральным, поэтому они усваиваются хуже.</a:t>
            </a:r>
          </a:p>
          <a:p>
            <a:pPr marL="457200" indent="-457200">
              <a:buNone/>
            </a:pP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Витамин а</a:t>
            </a:r>
            <a:endParaRPr lang="ru-RU" b="1" dirty="0"/>
          </a:p>
        </p:txBody>
      </p:sp>
      <p:pic>
        <p:nvPicPr>
          <p:cNvPr id="7170" name="Picture 2" descr="C:\Users\Кафедра_онко\Desktop\Шарафутдинов\2019\ШП\для ШП 31.05\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7" y="1600201"/>
            <a:ext cx="6068875" cy="26928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4422011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содержится только в животной пище – печени, мясе и морепродуктах (более благоприятный вариант). Также витамин А синтезируется из </a:t>
            </a:r>
            <a:r>
              <a:rPr lang="ru-RU" dirty="0" err="1" smtClean="0"/>
              <a:t>каротиноидов</a:t>
            </a:r>
            <a:r>
              <a:rPr lang="ru-RU" dirty="0" smtClean="0"/>
              <a:t>, которые содержатся в ярко окрашенных желтых, зеленых, желто-зеленых, оранжевых овощах и фруктах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Витамин Е</a:t>
            </a:r>
            <a:endParaRPr lang="ru-RU" b="1" dirty="0"/>
          </a:p>
        </p:txBody>
      </p:sp>
      <p:pic>
        <p:nvPicPr>
          <p:cNvPr id="8194" name="Picture 2" descr="C:\Users\Кафедра_онко\Desktop\Шарафутдинов\2019\ШП\для ШП 31.05\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628800"/>
            <a:ext cx="5328592" cy="25922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4532927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содержится в морепродуктах, рыбьем жире. Его много и в растительных продуктах, таких, как семечки, орехи, неочищенные растительные масла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Витамин </a:t>
            </a:r>
            <a:r>
              <a:rPr lang="en-US" b="1" dirty="0" smtClean="0"/>
              <a:t>D</a:t>
            </a:r>
            <a:endParaRPr lang="ru-RU" b="1" dirty="0"/>
          </a:p>
        </p:txBody>
      </p:sp>
      <p:pic>
        <p:nvPicPr>
          <p:cNvPr id="9218" name="Picture 2" descr="C:\Users\Кафедра_онко\Desktop\Шарафутдинов\2019\ШП\для ШП 31.05\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03412"/>
            <a:ext cx="6084912" cy="26777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4627002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/>
              <a:t> содержится в жирной рыбе и рыбьем жире. Ученые утверждают, что дефицит витамина D повышает риск рака целого ряда локализаций и, наоборот, его потребление снижает риск нескольких видов рака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Витамин С</a:t>
            </a:r>
            <a:endParaRPr lang="ru-RU" b="1" dirty="0"/>
          </a:p>
        </p:txBody>
      </p:sp>
      <p:pic>
        <p:nvPicPr>
          <p:cNvPr id="10242" name="Picture 2" descr="C:\Users\Кафедра_онко\Desktop\Шарафутдинов\2019\ШП\для ШП 31.05\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03387"/>
            <a:ext cx="6593160" cy="366982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55189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содержится в разнообразных овощах и фруктах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Витамин В9 (</a:t>
            </a:r>
            <a:r>
              <a:rPr lang="ru-RU" b="1" dirty="0" err="1" smtClean="0"/>
              <a:t>фолиевая</a:t>
            </a:r>
            <a:r>
              <a:rPr lang="ru-RU" b="1" dirty="0" smtClean="0"/>
              <a:t> кислота)</a:t>
            </a:r>
            <a:endParaRPr lang="ru-RU" b="1" dirty="0"/>
          </a:p>
        </p:txBody>
      </p:sp>
      <p:pic>
        <p:nvPicPr>
          <p:cNvPr id="11266" name="Picture 2" descr="C:\Users\Кафедра_онко\Desktop\Шарафутдинов\2019\ШП\для ШП 31.05\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1" y="1812925"/>
            <a:ext cx="6026993" cy="34162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23728" y="5507940"/>
            <a:ext cx="4289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содержится в зеленой листовой пище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Минералы против рака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Калий (содержится в овощах)</a:t>
            </a:r>
          </a:p>
          <a:p>
            <a:r>
              <a:rPr lang="ru-RU" dirty="0" smtClean="0"/>
              <a:t>Кальций (молочные продукты, минеральные воды), </a:t>
            </a:r>
          </a:p>
          <a:p>
            <a:r>
              <a:rPr lang="ru-RU" dirty="0" smtClean="0"/>
              <a:t>Магний (минеральные воды)</a:t>
            </a:r>
          </a:p>
          <a:p>
            <a:r>
              <a:rPr lang="ru-RU" dirty="0" smtClean="0"/>
              <a:t>Цинк (многие растительные продукты, в основном листовые овощи)</a:t>
            </a:r>
          </a:p>
          <a:p>
            <a:r>
              <a:rPr lang="ru-RU" dirty="0" smtClean="0"/>
              <a:t>Селен (морепродукты, зерновые, чеснок, душица) </a:t>
            </a:r>
          </a:p>
          <a:p>
            <a:r>
              <a:rPr lang="ru-RU" dirty="0" smtClean="0"/>
              <a:t>Йод (морепродукты)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Пищевые волокна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Отруби злаковых культур</a:t>
            </a:r>
          </a:p>
          <a:p>
            <a:r>
              <a:rPr lang="ru-RU" dirty="0" smtClean="0"/>
              <a:t>Овощи и фрукты. </a:t>
            </a:r>
          </a:p>
          <a:p>
            <a:r>
              <a:rPr lang="ru-RU" dirty="0" smtClean="0"/>
              <a:t>Растворимые пищевые волокна - </a:t>
            </a:r>
            <a:r>
              <a:rPr lang="ru-RU" dirty="0" err="1" smtClean="0"/>
              <a:t>альгинаты</a:t>
            </a:r>
            <a:r>
              <a:rPr lang="ru-RU" dirty="0" smtClean="0"/>
              <a:t> водорослей, пектины (косточковые фрукты, яблоки)</a:t>
            </a:r>
            <a:endParaRPr lang="ru-RU" dirty="0"/>
          </a:p>
        </p:txBody>
      </p:sp>
      <p:pic>
        <p:nvPicPr>
          <p:cNvPr id="12290" name="Picture 2" descr="C:\Users\Кафедра_онко\Desktop\Шарафутдинов\2019\ШП\для ШП 31.05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607748"/>
            <a:ext cx="5616624" cy="306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Омега-3 жирные кислоты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3314" name="Picture 2" descr="C:\Users\Кафедра_онко\Desktop\Шарафутдинов\2019\ШП\для ШП 31.05\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96752"/>
            <a:ext cx="7206485" cy="45365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5879013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содержатся только в рыбе, морепродуктах и некоторых маслах, самое распространенное – льняное масло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Неправильное питание – путь к раку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Рак – </a:t>
            </a:r>
            <a:r>
              <a:rPr lang="ru-RU" dirty="0" err="1" smtClean="0"/>
              <a:t>полиэтиологическое</a:t>
            </a:r>
            <a:r>
              <a:rPr lang="ru-RU" dirty="0" smtClean="0"/>
              <a:t> заболевание, то есть вызывается разными факторами. На сегодняшний день наукой установлено более 200 причин, вызывающих онкологические заболевания. </a:t>
            </a:r>
            <a:r>
              <a:rPr lang="ru-RU" b="1" dirty="0" smtClean="0"/>
              <a:t>На первое место выходит неправильное питание. </a:t>
            </a:r>
            <a:r>
              <a:rPr lang="ru-RU" dirty="0" smtClean="0"/>
              <a:t>Современный человек питается неправильно в течение всей жизни – с детства и до пожилого возраста.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Здоровое или специальное питание – одна из главных мер по профилактике рака.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Хлорофилл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4338" name="Picture 2" descr="C:\Users\Кафедра_онко\Desktop\Шарафутдинов\2019\ШП\для ШП 31.05\chlorophyll_vegetabl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96752"/>
            <a:ext cx="5760640" cy="396844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59632" y="5408056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Относится к веществам, снижающим риск рака. Защищает наш геном от действия канцерогенов. Поэтому вся зеленая пища – сельдерей, укроп, салат и др. так полезна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 smtClean="0"/>
              <a:t>Фитостерины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5362" name="Picture 2" descr="C:\Users\Кафедра_онко\Desktop\Шарафутдинов\2019\ШП\для ШП 31.05\beta-sitosterin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196753"/>
            <a:ext cx="5400599" cy="42484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5602014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 вся растительная пища, но концентрированный источник это — орехи, семечки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 правила для здоровой жизни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C:\Users\Кафедра_онко\Desktop\Шарафутдинов\2019\ШП\для ШП 31.05\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208" y="1124745"/>
            <a:ext cx="7317584" cy="40324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59632" y="5313982"/>
            <a:ext cx="612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Будьте настолько худыми, насколько возможно в пределах нормального индекса массы тела, избегайте набора веса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правила для здоровой жизни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Кафедра_онко\Desktop\Шарафутдинов\2019\ШП\для ШП 31.05\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24744"/>
            <a:ext cx="6984776" cy="37444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4976008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Будьте физически активными. Физическая активность должна быть частью вашей ежедневной жизни. Ограничьте сидячий образ жизни.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правила для здоровой жизни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Кафедра_онко\Desktop\Шарафутдинов\2019\ШП\для ШП 31.05\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628801"/>
            <a:ext cx="6768752" cy="331236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03648" y="4904000"/>
            <a:ext cx="6264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Ограничьте употребление продуктов и напитков, способствующих набору веса. Употребляйте высококалорийную пищу редко. Избегайте напитков, содержащих сахар. </a:t>
            </a:r>
            <a:r>
              <a:rPr lang="ru-RU" dirty="0" err="1" smtClean="0"/>
              <a:t>Фастфуд</a:t>
            </a:r>
            <a:r>
              <a:rPr lang="ru-RU" dirty="0" smtClean="0"/>
              <a:t> и продукты быстрого питания не употребляйте.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правила для здоровой жизни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Кафедра_онко\Desktop\Шарафутдинов\2019\ШП\для ШП 31.05\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7"/>
            <a:ext cx="6953200" cy="38164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5120024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Ешьте больше продуктов растительного происхождения. Употребляйте каждый день как минимум пять порций (минимум 400 г) разнообразных </a:t>
            </a:r>
            <a:r>
              <a:rPr lang="ru-RU" dirty="0" err="1" smtClean="0"/>
              <a:t>некрахмальных</a:t>
            </a:r>
            <a:r>
              <a:rPr lang="ru-RU" dirty="0" smtClean="0"/>
              <a:t> овощей и фруктов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правила для здоровой жизни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Кафедра_онко\Desktop\Шарафутдинов\2019\ШП\для ШП 31.05\1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00201"/>
            <a:ext cx="6445248" cy="37730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03648" y="5313982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Ограничьте потребление красного мяса и избегайте мяса, подвергавшегося обработке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правила для здоровой жизни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Кафедра_онко\Desktop\Шарафутдинов\2019\ШП\для ШП 31.05\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00201"/>
            <a:ext cx="6588872" cy="391703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91680" y="5949280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Ограничьте потребление алкогольных напитков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 правила для здоровой жизни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Кафедра_онко\Desktop\Шарафутдинов\2019\ШП\для ШП 31.05\19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672179"/>
            <a:ext cx="6449144" cy="408461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34184" y="5795972"/>
            <a:ext cx="3475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Ограничьте потребление соли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правила для здоровой жизни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Users\Кафедра_онко\Desktop\Шарафутдинов\2019\ШП\для ШП 31.05\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340769"/>
            <a:ext cx="6264696" cy="38884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5590981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Стремитесь удовлетворить свои пищевые потребности с помощью полноценных и функциональных продуктов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Что повышает риск возникновения рака?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Загрязнение продуктов и питьевой воды канцерогенами</a:t>
            </a:r>
          </a:p>
          <a:p>
            <a:r>
              <a:rPr lang="ru-RU" dirty="0" smtClean="0"/>
              <a:t>Образование канцерогенов при приготовлении пищи</a:t>
            </a:r>
          </a:p>
          <a:p>
            <a:r>
              <a:rPr lang="ru-RU" dirty="0" smtClean="0"/>
              <a:t>Алкоголь</a:t>
            </a:r>
          </a:p>
          <a:p>
            <a:r>
              <a:rPr lang="ru-RU" dirty="0" smtClean="0"/>
              <a:t>Несбалансированное питание</a:t>
            </a:r>
          </a:p>
          <a:p>
            <a:r>
              <a:rPr lang="ru-RU" dirty="0" smtClean="0"/>
              <a:t>Избыток калорий и жира</a:t>
            </a:r>
          </a:p>
          <a:p>
            <a:r>
              <a:rPr lang="ru-RU" dirty="0" smtClean="0"/>
              <a:t>Недостаток продуктов, содержащих натуральные антиканцерогенные вещества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Канцерогены вокруг нас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075" name="Picture 3" descr="C:\Users\Кафедра_онко\Desktop\Шарафутдинов\2019\ШП\для ШП 31.05\produkty_vyzyvayuschie_onkologiyu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6" y="1600200"/>
            <a:ext cx="7315188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Канцерогены вокруг нас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Сегодня в мире все едят загрязненную пищу. Современное сельское хозяйство производит всего 1% органической пищи, которой питались наши предки до середины XX века.</a:t>
            </a:r>
          </a:p>
          <a:p>
            <a:r>
              <a:rPr lang="ru-RU" dirty="0" smtClean="0"/>
              <a:t>Эпидемия рака связана с быстрым изменением структуры и особенностей питания. Раньше растительная пища выращивалась на естественных удобрениях, животные ели натуральные корма, не использовались гормоны, стимуляторы роста, антибиотики</a:t>
            </a:r>
          </a:p>
          <a:p>
            <a:r>
              <a:rPr lang="ru-RU" dirty="0" smtClean="0"/>
              <a:t>Продукты питания загрязнены химическими канцерогенами – веществами, которые повышают вероятность возникновения рака. В растительной пище это остатки пестицидов и минеральных удобрений, в животной – антибиотики, стимуляторы роста; радионуклиды, микробиологические организмы.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/>
              <a:t>Две рекомендации для тех, кто заботится о своем здоровье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Стремитесь употреблять более экологически чистую пищу.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Употребляйте те продукты, которые прошли санитарные проверки, где соблюдены ПДК (предельно допустимые концентрации вредных веществ).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b="1" dirty="0" smtClean="0"/>
              <a:t>Нельзя злоупотреблять сладким и жирным!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Кафедра_онко\Desktop\Шарафутдинов\2019\ШП\для ШП 31.05\4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88435"/>
            <a:ext cx="7467600" cy="3897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300" b="1" dirty="0" smtClean="0"/>
              <a:t>Самые вредные способы приготовления пищи</a:t>
            </a:r>
            <a:endParaRPr lang="ru-RU" sz="33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жарение на жирах;</a:t>
            </a:r>
          </a:p>
          <a:p>
            <a:r>
              <a:rPr lang="ru-RU" dirty="0" smtClean="0"/>
              <a:t>консервирование;</a:t>
            </a:r>
          </a:p>
          <a:p>
            <a:r>
              <a:rPr lang="ru-RU" dirty="0" smtClean="0"/>
              <a:t>маринование;</a:t>
            </a:r>
          </a:p>
          <a:p>
            <a:r>
              <a:rPr lang="ru-RU" dirty="0" err="1" smtClean="0"/>
              <a:t>грилевание</a:t>
            </a:r>
            <a:r>
              <a:rPr lang="ru-RU" dirty="0" smtClean="0"/>
              <a:t>, </a:t>
            </a:r>
            <a:r>
              <a:rPr lang="ru-RU" dirty="0" err="1" smtClean="0"/>
              <a:t>прожаривание</a:t>
            </a:r>
            <a:r>
              <a:rPr lang="ru-RU" dirty="0" smtClean="0"/>
              <a:t> до образования корочки;</a:t>
            </a:r>
          </a:p>
          <a:p>
            <a:r>
              <a:rPr lang="ru-RU" dirty="0" smtClean="0"/>
              <a:t>копчение.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Полезное приготовление пищи</a:t>
            </a:r>
            <a:endParaRPr lang="ru-RU" b="1" dirty="0"/>
          </a:p>
        </p:txBody>
      </p:sp>
      <p:pic>
        <p:nvPicPr>
          <p:cNvPr id="5122" name="Picture 2" descr="C:\Users\Кафедра_онко\Desktop\Шарафутдинов\2019\ШП\для ШП 31.05\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925" y="1412777"/>
            <a:ext cx="5428331" cy="31683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4665910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Рекомендуется готовить пищу в пароварках, тушить. </a:t>
            </a:r>
          </a:p>
          <a:p>
            <a:r>
              <a:rPr lang="ru-RU" dirty="0" smtClean="0"/>
              <a:t> Обязательно в питании должна присутствовать сырая пища в виде, например, салатов.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223</TotalTime>
  <Words>2126</Words>
  <Application>Microsoft Office PowerPoint</Application>
  <PresentationFormat>Экран (4:3)</PresentationFormat>
  <Paragraphs>156</Paragraphs>
  <Slides>29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Эркер</vt:lpstr>
      <vt:lpstr>Презентация PowerPoint</vt:lpstr>
      <vt:lpstr>Неправильное питание – путь к раку </vt:lpstr>
      <vt:lpstr>Что повышает риск возникновения рака? </vt:lpstr>
      <vt:lpstr>Канцерогены вокруг нас </vt:lpstr>
      <vt:lpstr>Канцерогены вокруг нас </vt:lpstr>
      <vt:lpstr>Две рекомендации для тех, кто заботится о своем здоровье</vt:lpstr>
      <vt:lpstr>Нельзя злоупотреблять сладким и жирным! </vt:lpstr>
      <vt:lpstr>     Самые вредные способы приготовления пищи</vt:lpstr>
      <vt:lpstr>Полезное приготовление пищи</vt:lpstr>
      <vt:lpstr>Где содержатся антиканцерогены? </vt:lpstr>
      <vt:lpstr>Витаминная атака против рака</vt:lpstr>
      <vt:lpstr>Витамин а</vt:lpstr>
      <vt:lpstr>Витамин Е</vt:lpstr>
      <vt:lpstr>Витамин D</vt:lpstr>
      <vt:lpstr>Витамин С</vt:lpstr>
      <vt:lpstr>Витамин В9 (фолиевая кислота)</vt:lpstr>
      <vt:lpstr>Минералы против рака </vt:lpstr>
      <vt:lpstr>Пищевые волокна </vt:lpstr>
      <vt:lpstr>Омега-3 жирные кислоты </vt:lpstr>
      <vt:lpstr>Хлорофилл </vt:lpstr>
      <vt:lpstr>Фитостерины </vt:lpstr>
      <vt:lpstr> правила для здоровой жизни </vt:lpstr>
      <vt:lpstr>правила для здоровой жизни </vt:lpstr>
      <vt:lpstr>правила для здоровой жизни </vt:lpstr>
      <vt:lpstr>правила для здоровой жизни </vt:lpstr>
      <vt:lpstr>правила для здоровой жизни </vt:lpstr>
      <vt:lpstr>правила для здоровой жизни </vt:lpstr>
      <vt:lpstr> правила для здоровой жизни </vt:lpstr>
      <vt:lpstr>правила для здоровой жизни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рака:</dc:title>
  <dc:creator>Кафедра_онко</dc:creator>
  <cp:lastModifiedBy>Юзер</cp:lastModifiedBy>
  <cp:revision>28</cp:revision>
  <dcterms:created xsi:type="dcterms:W3CDTF">2019-02-22T07:55:29Z</dcterms:created>
  <dcterms:modified xsi:type="dcterms:W3CDTF">2020-08-20T07:14:27Z</dcterms:modified>
</cp:coreProperties>
</file>